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Override1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72" r:id="rId1"/>
  </p:sldMasterIdLst>
  <p:notesMasterIdLst>
    <p:notesMasterId r:id="rId23"/>
  </p:notesMasterIdLst>
  <p:sldIdLst>
    <p:sldId id="256" r:id="rId2"/>
    <p:sldId id="308" r:id="rId3"/>
    <p:sldId id="309" r:id="rId4"/>
    <p:sldId id="310" r:id="rId5"/>
    <p:sldId id="311" r:id="rId6"/>
    <p:sldId id="316" r:id="rId7"/>
    <p:sldId id="317" r:id="rId8"/>
    <p:sldId id="318" r:id="rId9"/>
    <p:sldId id="319" r:id="rId10"/>
    <p:sldId id="320" r:id="rId11"/>
    <p:sldId id="321" r:id="rId12"/>
    <p:sldId id="322" r:id="rId13"/>
    <p:sldId id="323" r:id="rId14"/>
    <p:sldId id="324" r:id="rId15"/>
    <p:sldId id="325" r:id="rId16"/>
    <p:sldId id="326" r:id="rId17"/>
    <p:sldId id="328" r:id="rId18"/>
    <p:sldId id="329" r:id="rId19"/>
    <p:sldId id="330" r:id="rId20"/>
    <p:sldId id="332" r:id="rId21"/>
    <p:sldId id="331" r:id="rId2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0485" autoAdjust="0"/>
  </p:normalViewPr>
  <p:slideViewPr>
    <p:cSldViewPr>
      <p:cViewPr varScale="1">
        <p:scale>
          <a:sx n="74" d="100"/>
          <a:sy n="74" d="100"/>
        </p:scale>
        <p:origin x="1290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30687B3-7330-4369-8384-7DAAF3B5A2D4}" type="datetimeFigureOut">
              <a:rPr lang="en-US" smtClean="0"/>
              <a:t>4/12/2018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F898584-10C4-430C-B21C-F83DFFB09E1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467652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F898584-10C4-430C-B21C-F83DFFB09E1E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7127531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8521360-2C9A-4B47-A293-26AFDC1CE4EC}" type="slidenum">
              <a:rPr lang="en-US" altLang="en-US"/>
              <a:pPr/>
              <a:t>17</a:t>
            </a:fld>
            <a:endParaRPr lang="en-US" altLang="en-US"/>
          </a:p>
        </p:txBody>
      </p:sp>
      <p:sp>
        <p:nvSpPr>
          <p:cNvPr id="3481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482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AU" altLang="en-US" smtClean="0"/>
              <a:t>Transposition Ciphers form the second basic building block of ciphers. The core idea is to rearrange the order of basic units (letters/bytes/bits) without altering their actual values. </a:t>
            </a:r>
          </a:p>
        </p:txBody>
      </p:sp>
    </p:spTree>
    <p:extLst>
      <p:ext uri="{BB962C8B-B14F-4D97-AF65-F5344CB8AC3E}">
        <p14:creationId xmlns:p14="http://schemas.microsoft.com/office/powerpoint/2010/main" val="3562484768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8C06765B-A60A-4DDE-AD05-EA5036D928AB}" type="slidenum">
              <a:rPr lang="en-US" altLang="en-US"/>
              <a:pPr/>
              <a:t>18</a:t>
            </a:fld>
            <a:endParaRPr lang="en-US" altLang="en-US"/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Example message is: </a:t>
            </a:r>
            <a:r>
              <a:rPr lang="en-AU" altLang="en-US" smtClean="0"/>
              <a:t>"meet me after the toga party" with a rail fence of depth 2.</a:t>
            </a:r>
          </a:p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165965453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2E1BDE4-B09C-44B8-8C3E-2160013F98C2}" type="slidenum">
              <a:rPr lang="en-US" altLang="en-US"/>
              <a:pPr/>
              <a:t>4</a:t>
            </a:fld>
            <a:endParaRPr lang="en-US" altLang="en-US"/>
          </a:p>
        </p:txBody>
      </p:sp>
      <p:sp>
        <p:nvSpPr>
          <p:cNvPr id="61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1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AU" altLang="en-US" smtClean="0"/>
              <a:t>Briefly review some terminology used throughout the course. </a:t>
            </a:r>
          </a:p>
        </p:txBody>
      </p:sp>
    </p:spTree>
    <p:extLst>
      <p:ext uri="{BB962C8B-B14F-4D97-AF65-F5344CB8AC3E}">
        <p14:creationId xmlns:p14="http://schemas.microsoft.com/office/powerpoint/2010/main" val="605345747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1D8B46F-4989-45FB-9307-104EDC18847B}" type="slidenum">
              <a:rPr lang="en-US" altLang="en-US"/>
              <a:pPr/>
              <a:t>7</a:t>
            </a:fld>
            <a:endParaRPr lang="en-US" altLang="en-US"/>
          </a:p>
        </p:txBody>
      </p:sp>
      <p:sp>
        <p:nvSpPr>
          <p:cNvPr id="153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Detail 5 ingredients of the symmetric cipher model:</a:t>
            </a:r>
          </a:p>
          <a:p>
            <a:pPr eaLnBrk="1" hangingPunct="1"/>
            <a:endParaRPr lang="en-US" altLang="en-US" smtClean="0"/>
          </a:p>
          <a:p>
            <a:pPr eaLnBrk="1" hangingPunct="1">
              <a:buFontTx/>
              <a:buChar char="-"/>
            </a:pPr>
            <a:r>
              <a:rPr lang="en-US" altLang="en-US" smtClean="0"/>
              <a:t>plaintext</a:t>
            </a:r>
          </a:p>
          <a:p>
            <a:pPr eaLnBrk="1" hangingPunct="1">
              <a:buFontTx/>
              <a:buChar char="-"/>
            </a:pPr>
            <a:r>
              <a:rPr lang="en-US" altLang="en-US" smtClean="0"/>
              <a:t>encryption algorithm – performs substitutions/transformations on plaintext</a:t>
            </a:r>
          </a:p>
          <a:p>
            <a:pPr eaLnBrk="1" hangingPunct="1">
              <a:buFontTx/>
              <a:buChar char="-"/>
            </a:pPr>
            <a:r>
              <a:rPr lang="en-US" altLang="en-US" smtClean="0"/>
              <a:t>secret key – control exact substitutions/transformations used in encryption algorithm</a:t>
            </a:r>
          </a:p>
          <a:p>
            <a:pPr eaLnBrk="1" hangingPunct="1">
              <a:buFontTx/>
              <a:buChar char="-"/>
            </a:pPr>
            <a:r>
              <a:rPr lang="en-US" altLang="en-US" smtClean="0"/>
              <a:t>ciphertext</a:t>
            </a:r>
          </a:p>
          <a:p>
            <a:pPr eaLnBrk="1" hangingPunct="1">
              <a:buFontTx/>
              <a:buChar char="-"/>
            </a:pPr>
            <a:r>
              <a:rPr lang="en-US" altLang="en-US" smtClean="0"/>
              <a:t>decryption algorithm – inverse of encryption algorithm</a:t>
            </a:r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89175458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E7AF634D-D541-4A67-8C40-16352A669C86}" type="slidenum">
              <a:rPr lang="en-US" altLang="en-US"/>
              <a:pPr/>
              <a:t>8</a:t>
            </a:fld>
            <a:endParaRPr lang="en-US" altLang="en-US"/>
          </a:p>
        </p:txBody>
      </p:sp>
      <p:sp>
        <p:nvSpPr>
          <p:cNvPr id="174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741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US" altLang="en-US" smtClean="0"/>
              <a:t>Generally assume that the algorithm is known.</a:t>
            </a:r>
          </a:p>
          <a:p>
            <a:pPr eaLnBrk="1" hangingPunct="1"/>
            <a:r>
              <a:rPr lang="en-US" altLang="en-US" smtClean="0"/>
              <a:t>This allows easy distribution of s/w and h/w implementations.</a:t>
            </a:r>
          </a:p>
          <a:p>
            <a:pPr eaLnBrk="1" hangingPunct="1"/>
            <a:r>
              <a:rPr lang="en-US" altLang="en-US" smtClean="0"/>
              <a:t>Hence assume just keeping key secret is sufficient to secure encrypted messages.</a:t>
            </a:r>
          </a:p>
          <a:p>
            <a:pPr eaLnBrk="1" hangingPunct="1"/>
            <a:r>
              <a:rPr lang="en-US" altLang="en-US" smtClean="0"/>
              <a:t>Have plaintext X, ciphertext Y, key K, encryption alg Ek, decryption alg Dk.</a:t>
            </a:r>
          </a:p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54490693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1E419E60-BFE0-4093-8F13-E8774B84B0A8}" type="slidenum">
              <a:rPr lang="en-US" altLang="en-US"/>
              <a:pPr/>
              <a:t>9</a:t>
            </a:fld>
            <a:endParaRPr lang="en-US" altLang="en-US"/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AU" altLang="en-US" dirty="0" smtClean="0"/>
              <a:t>In this section and the next, we examine a sampling of what might be called classical encryption</a:t>
            </a:r>
          </a:p>
          <a:p>
            <a:pPr eaLnBrk="1" hangingPunct="1"/>
            <a:r>
              <a:rPr lang="en-AU" altLang="en-US" dirty="0" smtClean="0"/>
              <a:t>techniques. A study of these techniques enables us to illustrate the basic approaches to</a:t>
            </a:r>
          </a:p>
          <a:p>
            <a:pPr eaLnBrk="1" hangingPunct="1"/>
            <a:r>
              <a:rPr lang="en-AU" altLang="en-US" dirty="0" smtClean="0"/>
              <a:t>symmetric encryption used today and the types of cryptanalytic attacks that must be anticipated.</a:t>
            </a:r>
          </a:p>
          <a:p>
            <a:pPr eaLnBrk="1" hangingPunct="1"/>
            <a:r>
              <a:rPr lang="en-AU" altLang="en-US" dirty="0" smtClean="0"/>
              <a:t>The two basic building blocks of all encryption techniques: substitution and transposition.</a:t>
            </a:r>
          </a:p>
          <a:p>
            <a:pPr eaLnBrk="1" hangingPunct="1"/>
            <a:r>
              <a:rPr lang="en-AU" altLang="en-US" dirty="0" smtClean="0"/>
              <a:t>We examine these in the next two sections. Finally, we discuss a system that combine both</a:t>
            </a:r>
          </a:p>
          <a:p>
            <a:pPr eaLnBrk="1" hangingPunct="1"/>
            <a:r>
              <a:rPr lang="en-AU" altLang="en-US" dirty="0" smtClean="0"/>
              <a:t>substitution and transposition.</a:t>
            </a:r>
          </a:p>
          <a:p>
            <a:pPr eaLnBrk="1" hangingPunct="1"/>
            <a:endParaRPr lang="en-AU" altLang="en-US" dirty="0" smtClean="0"/>
          </a:p>
        </p:txBody>
      </p:sp>
    </p:spTree>
    <p:extLst>
      <p:ext uri="{BB962C8B-B14F-4D97-AF65-F5344CB8AC3E}">
        <p14:creationId xmlns:p14="http://schemas.microsoft.com/office/powerpoint/2010/main" val="896305092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DC4A3678-95B0-4224-A325-E0714E4D7916}" type="slidenum">
              <a:rPr lang="en-US" altLang="en-US"/>
              <a:pPr/>
              <a:t>10</a:t>
            </a:fld>
            <a:endParaRPr lang="en-US" altLang="en-US"/>
          </a:p>
        </p:txBody>
      </p:sp>
      <p:sp>
        <p:nvSpPr>
          <p:cNvPr id="215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AU" altLang="en-US" smtClean="0"/>
              <a:t>Substitution ciphers form the first of the fundamental building blocks. The core idea is to replace one basic unit (letter/byte) with another. Whilst the early Greeks described several substitution ciphers, the first attested use in military affairs of one was by Julius Caesar, described by him in </a:t>
            </a:r>
            <a:r>
              <a:rPr lang="en-AU" altLang="en-US" i="1" smtClean="0"/>
              <a:t>Gallic Wars</a:t>
            </a:r>
            <a:r>
              <a:rPr lang="en-AU" altLang="en-US" smtClean="0"/>
              <a:t> (cf. Kahn pp83-84). Still call any cipher using a simple letter shift a </a:t>
            </a:r>
            <a:r>
              <a:rPr lang="en-AU" altLang="en-US" b="1" smtClean="0"/>
              <a:t>caesar cipher</a:t>
            </a:r>
            <a:r>
              <a:rPr lang="en-AU" altLang="en-US" smtClean="0"/>
              <a:t>, not just those with shift 3. 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Note: </a:t>
            </a:r>
            <a:r>
              <a:rPr lang="en-AU" altLang="en-US" smtClean="0"/>
              <a:t>when letters are involved, the following conventions are used in this course: Plaintext is always in lowercase; ciphertext is in uppercase; key values are in italicized lowercase.</a:t>
            </a:r>
          </a:p>
          <a:p>
            <a:pPr eaLnBrk="1" hangingPunct="1"/>
            <a:endParaRPr lang="en-AU" altLang="en-US" smtClean="0"/>
          </a:p>
        </p:txBody>
      </p:sp>
    </p:spTree>
    <p:extLst>
      <p:ext uri="{BB962C8B-B14F-4D97-AF65-F5344CB8AC3E}">
        <p14:creationId xmlns:p14="http://schemas.microsoft.com/office/powerpoint/2010/main" val="2483010477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C16E1734-401A-4D80-B138-2DE1DE864DE4}" type="slidenum">
              <a:rPr lang="en-US" altLang="en-US"/>
              <a:pPr/>
              <a:t>11</a:t>
            </a:fld>
            <a:endParaRPr lang="en-US" altLang="en-US"/>
          </a:p>
        </p:txBody>
      </p:sp>
      <p:sp>
        <p:nvSpPr>
          <p:cNvPr id="2355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AU" altLang="en-US" smtClean="0"/>
              <a:t>This mathematical description uses </a:t>
            </a:r>
            <a:r>
              <a:rPr lang="en-AU" altLang="en-US" b="1" smtClean="0"/>
              <a:t>modulo arithmetic</a:t>
            </a:r>
            <a:r>
              <a:rPr lang="en-AU" altLang="en-US" smtClean="0"/>
              <a:t> (ie clock arithmetic). Here, when you reach Z you go back to A and start again. Mod 26 implies that when you reach 26, you use 0 instead (ie the letter after Z, or 25 + 1 goes to A or 0). </a:t>
            </a:r>
          </a:p>
          <a:p>
            <a:pPr eaLnBrk="1" hangingPunct="1"/>
            <a:endParaRPr lang="en-AU" altLang="en-US" smtClean="0"/>
          </a:p>
          <a:p>
            <a:pPr eaLnBrk="1" hangingPunct="1"/>
            <a:r>
              <a:rPr lang="en-AU" altLang="en-US" smtClean="0"/>
              <a:t>Example: howdy (7,14,22,3,24) encrypted using key </a:t>
            </a:r>
            <a:r>
              <a:rPr lang="en-AU" altLang="en-US" i="1" smtClean="0"/>
              <a:t>f</a:t>
            </a:r>
            <a:r>
              <a:rPr lang="en-AU" altLang="en-US" smtClean="0"/>
              <a:t> (5) is MTBID</a:t>
            </a:r>
          </a:p>
        </p:txBody>
      </p:sp>
    </p:spTree>
    <p:extLst>
      <p:ext uri="{BB962C8B-B14F-4D97-AF65-F5344CB8AC3E}">
        <p14:creationId xmlns:p14="http://schemas.microsoft.com/office/powerpoint/2010/main" val="3763615398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6E25F6F4-23FC-42A8-A513-85696D6035E8}" type="slidenum">
              <a:rPr lang="en-US" altLang="en-US"/>
              <a:pPr/>
              <a:t>12</a:t>
            </a:fld>
            <a:endParaRPr lang="en-US" altLang="en-US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AU" altLang="en-US" smtClean="0"/>
              <a:t>With a caesar cipher, there are only 26 possible keys, of which only 25 are of any use, since mapping A to A etc doesn't really obscure the message! cf. basic rule of cryptanalysis "check to ensure the cipher operator hasn't goofed and sent a plaintext message by mistake"! </a:t>
            </a:r>
          </a:p>
          <a:p>
            <a:pPr eaLnBrk="1" hangingPunct="1"/>
            <a:endParaRPr lang="en-AU" altLang="en-US" smtClean="0"/>
          </a:p>
          <a:p>
            <a:pPr eaLnBrk="1" hangingPunct="1"/>
            <a:r>
              <a:rPr lang="en-AU" altLang="en-US" smtClean="0"/>
              <a:t>Can try each of the keys (shifts) in turn, until can recognise the original message. </a:t>
            </a:r>
            <a:r>
              <a:rPr lang="en-US" altLang="en-US" smtClean="0"/>
              <a:t>See Stallings Fig 2.3 for example of search.</a:t>
            </a:r>
            <a:endParaRPr lang="en-AU" altLang="en-US" smtClean="0"/>
          </a:p>
          <a:p>
            <a:pPr eaLnBrk="1" hangingPunct="1"/>
            <a:endParaRPr lang="en-AU" altLang="en-US" smtClean="0"/>
          </a:p>
          <a:p>
            <a:pPr eaLnBrk="1" hangingPunct="1"/>
            <a:r>
              <a:rPr lang="en-AU" altLang="en-US" smtClean="0"/>
              <a:t>Note: as mentioned before, do need to be able to </a:t>
            </a:r>
            <a:r>
              <a:rPr lang="en-AU" altLang="en-US" b="1" smtClean="0"/>
              <a:t>recognise</a:t>
            </a:r>
            <a:r>
              <a:rPr lang="en-AU" altLang="en-US" smtClean="0"/>
              <a:t> when have an original message (ie is it English or whatever). Usually easy for humans, hard for computers. Though if using say compressed data could be much harder.</a:t>
            </a:r>
          </a:p>
          <a:p>
            <a:pPr eaLnBrk="1" hangingPunct="1"/>
            <a:endParaRPr lang="en-AU" altLang="en-US" smtClean="0"/>
          </a:p>
          <a:p>
            <a:pPr eaLnBrk="1" hangingPunct="1"/>
            <a:r>
              <a:rPr lang="en-AU" altLang="en-US" smtClean="0"/>
              <a:t>Example "GCUA VQ DTGCM" when broken gives "easy to break", with a shift of 2 (key C). </a:t>
            </a:r>
          </a:p>
        </p:txBody>
      </p:sp>
    </p:spTree>
    <p:extLst>
      <p:ext uri="{BB962C8B-B14F-4D97-AF65-F5344CB8AC3E}">
        <p14:creationId xmlns:p14="http://schemas.microsoft.com/office/powerpoint/2010/main" val="3439617528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fld id="{23C1D595-724F-405D-B1F8-F1681BF3AC28}" type="slidenum">
              <a:rPr lang="en-US" altLang="en-US"/>
              <a:pPr/>
              <a:t>15</a:t>
            </a:fld>
            <a:endParaRPr lang="en-US" altLang="en-US"/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r>
              <a:rPr lang="en-AU" altLang="en-US" smtClean="0"/>
              <a:t>This graph is based on counts done at ADFA in the late 1980's, and used to develop the tables published in Seberry &amp; Pieprzyk [SEBE89].</a:t>
            </a:r>
          </a:p>
          <a:p>
            <a:pPr eaLnBrk="1" hangingPunct="1"/>
            <a:endParaRPr lang="en-US" altLang="en-US" smtClean="0"/>
          </a:p>
          <a:p>
            <a:pPr eaLnBrk="1" hangingPunct="1"/>
            <a:r>
              <a:rPr lang="en-US" altLang="en-US" smtClean="0"/>
              <a:t>Note that all human languages have varying letter frequencies, though the number of letters and their frequencies varies.</a:t>
            </a:r>
          </a:p>
          <a:p>
            <a:pPr eaLnBrk="1" hangingPunct="1"/>
            <a:r>
              <a:rPr lang="en-AU" altLang="en-US" smtClean="0"/>
              <a:t>Seberry &amp; Pieprzyk [SEBE89] Appendix A has graphs for 20 languages (most European &amp; Japanese &amp; Malay).</a:t>
            </a:r>
          </a:p>
        </p:txBody>
      </p:sp>
    </p:spTree>
    <p:extLst>
      <p:ext uri="{BB962C8B-B14F-4D97-AF65-F5344CB8AC3E}">
        <p14:creationId xmlns:p14="http://schemas.microsoft.com/office/powerpoint/2010/main" val="185209207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2367BD-0C9A-409A-930C-0715F30FAFDF}" type="datetime1">
              <a:rPr lang="en-US" smtClean="0"/>
              <a:t>4/12/2018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D97B65-024F-4498-8CA6-D12694710F59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9E4975-6F0A-4BAC-BFD0-CF3DC132EA68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AD16D26-4C50-4AC1-8C8B-5B58AB4D73D3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8951C3-A590-41BF-B26C-684B504927FE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AACD0F-E75D-48E2-9D14-F585A402E563}" type="datetime1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2C0D96D-5416-4756-BEFD-10FE49EC266C}" type="datetime1">
              <a:rPr lang="en-US" smtClean="0"/>
              <a:t>4/12/2018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B64DEF4-8C15-435D-B1FF-5C02323EF4C2}" type="datetime1">
              <a:rPr lang="en-US" smtClean="0"/>
              <a:t>4/12/2018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E4E79B8-595D-4E12-B996-FE18AC1B608E}" type="datetime1">
              <a:rPr lang="en-US" smtClean="0"/>
              <a:t>4/12/2018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674723E-D1DF-4523-8A4B-792BD06FFF82}" type="datetime1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D39AD5-6F00-4932-BA33-5D963FC0965B}" type="datetime1">
              <a:rPr lang="en-US" smtClean="0"/>
              <a:t>4/12/2018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9B5B5A29-3647-422C-93F5-6F7702152950}" type="datetime1">
              <a:rPr lang="en-US" smtClean="0"/>
              <a:t>4/12/2018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hf hdr="0" dt="0"/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mailto:saman.mirza@ishik.edu.iq" TargetMode="Externa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themeOverride" Target="../theme/themeOverride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60375" y="1336384"/>
            <a:ext cx="8150225" cy="2666999"/>
          </a:xfrm>
        </p:spPr>
        <p:txBody>
          <a:bodyPr/>
          <a:lstStyle/>
          <a:p>
            <a:r>
              <a:rPr lang="en-US" sz="6000" dirty="0" smtClean="0">
                <a:effectLst/>
              </a:rPr>
              <a:t/>
            </a:r>
            <a:br>
              <a:rPr lang="en-US" sz="6000" dirty="0" smtClean="0">
                <a:effectLst/>
              </a:rPr>
            </a:br>
            <a:r>
              <a:rPr lang="en-US" altLang="en-US" sz="6000" dirty="0">
                <a:effectLst/>
              </a:rPr>
              <a:t/>
            </a:r>
            <a:br>
              <a:rPr lang="en-US" altLang="en-US" sz="6000" dirty="0">
                <a:effectLst/>
              </a:rPr>
            </a:br>
            <a:r>
              <a:rPr lang="en-US" altLang="en-US" sz="6000" dirty="0" smtClean="0">
                <a:effectLst/>
              </a:rPr>
              <a:t>Information Security</a:t>
            </a:r>
            <a:r>
              <a:rPr lang="en-US" sz="6000" dirty="0">
                <a:effectLst/>
              </a:rPr>
              <a:t/>
            </a:r>
            <a:br>
              <a:rPr lang="en-US" sz="6000" dirty="0">
                <a:effectLst/>
              </a:rPr>
            </a:br>
            <a:r>
              <a:rPr lang="en-US" altLang="en-US" sz="4400" dirty="0" smtClean="0">
                <a:effectLst/>
              </a:rPr>
              <a:t>IT423</a:t>
            </a:r>
            <a:endParaRPr lang="en-US" sz="4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76400" y="4325791"/>
            <a:ext cx="6400800" cy="685800"/>
          </a:xfrm>
        </p:spPr>
        <p:txBody>
          <a:bodyPr>
            <a:normAutofit fontScale="85000" lnSpcReduction="20000"/>
          </a:bodyPr>
          <a:lstStyle/>
          <a:p>
            <a:r>
              <a:rPr lang="en-US" dirty="0" smtClean="0">
                <a:solidFill>
                  <a:srgbClr val="002060"/>
                </a:solidFill>
              </a:rPr>
              <a:t>Semester II</a:t>
            </a:r>
          </a:p>
          <a:p>
            <a:r>
              <a:rPr lang="en-US" dirty="0" smtClean="0">
                <a:solidFill>
                  <a:srgbClr val="002060"/>
                </a:solidFill>
              </a:rPr>
              <a:t>2017 - 2018</a:t>
            </a: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AutoShape 2" descr="Description: Description: Uploads UKH Logo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5" name="AutoShape 4" descr="Description: Description: Uploads UKH Logo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7" name="Subtitle 2"/>
          <p:cNvSpPr txBox="1">
            <a:spLocks/>
          </p:cNvSpPr>
          <p:nvPr/>
        </p:nvSpPr>
        <p:spPr>
          <a:xfrm>
            <a:off x="3505200" y="5334000"/>
            <a:ext cx="3352800" cy="9144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24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1pPr>
            <a:lvl2pPr marL="4572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2pPr>
            <a:lvl3pPr marL="9144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3pPr>
            <a:lvl4pPr marL="13716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4pPr>
            <a:lvl5pPr marL="18288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5pPr>
            <a:lvl6pPr marL="22860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6pPr>
            <a:lvl7pPr marL="27432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7pPr>
            <a:lvl8pPr marL="3200400" indent="0" algn="ctr" defTabSz="914400" rtl="0" eaLnBrk="1" latinLnBrk="0" hangingPunct="1">
              <a:spcBef>
                <a:spcPct val="20000"/>
              </a:spcBef>
              <a:buFont typeface="Courier New" pitchFamily="49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8pPr>
            <a:lvl9pPr marL="3657600" indent="0" algn="ctr" defTabSz="914400" rtl="0" eaLnBrk="1" latinLnBrk="0" hangingPunct="1">
              <a:spcBef>
                <a:spcPct val="20000"/>
              </a:spcBef>
              <a:buFont typeface="Arial" pitchFamily="34" charset="0"/>
              <a:buNone/>
              <a:defRPr sz="1600" kern="1200">
                <a:solidFill>
                  <a:schemeClr val="tx1">
                    <a:tint val="75000"/>
                  </a:schemeClr>
                </a:solidFill>
                <a:latin typeface="+mj-lt"/>
                <a:ea typeface="+mn-ea"/>
                <a:cs typeface="+mn-cs"/>
              </a:defRPr>
            </a:lvl9pPr>
          </a:lstStyle>
          <a:p>
            <a:pPr algn="l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Dr. Saman Mirza Abdullah</a:t>
            </a:r>
          </a:p>
          <a:p>
            <a:pPr algn="l"/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  <a:hlinkClick r:id="rId2"/>
              </a:rPr>
              <a:t>saman.mirza@ishik.edu.iq</a:t>
            </a:r>
            <a:r>
              <a:rPr lang="en-US" sz="1800" dirty="0" smtClean="0">
                <a:solidFill>
                  <a:schemeClr val="tx1"/>
                </a:solidFill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 algn="l"/>
            <a:endParaRPr lang="en-GB" sz="1800" dirty="0">
              <a:solidFill>
                <a:schemeClr val="tx1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6" name="Picture 2" descr="Image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9000" y="160337"/>
            <a:ext cx="1676400" cy="16764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295083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Caesar Cipher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133600"/>
            <a:ext cx="8229600" cy="2895600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Earliest known substitution cipher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Replaces each letter by 3rd letter on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Example:</a:t>
            </a:r>
            <a:endParaRPr lang="en-AU" altLang="en-US" dirty="0" smtClean="0">
              <a:solidFill>
                <a:srgbClr val="002060"/>
              </a:solidFill>
            </a:endParaRPr>
          </a:p>
          <a:p>
            <a:pPr lvl="1" eaLnBrk="1" hangingPunct="1">
              <a:buFontTx/>
              <a:buNone/>
            </a:pPr>
            <a:r>
              <a:rPr lang="en-AU" altLang="en-US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meet me after the toga party</a:t>
            </a:r>
          </a:p>
          <a:p>
            <a:pPr lvl="1" eaLnBrk="1" hangingPunct="1">
              <a:buFontTx/>
              <a:buNone/>
            </a:pPr>
            <a:r>
              <a:rPr lang="en-AU" altLang="en-US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PHHW PH DIWHU WKH WRJD SDUWB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334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mtClean="0"/>
              <a:t>Caesar Cipher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90500" y="1905000"/>
            <a:ext cx="8763000" cy="4191000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2060"/>
                </a:solidFill>
              </a:rPr>
              <a:t>Define transformation as: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a b c d e f g h </a:t>
            </a:r>
            <a:r>
              <a:rPr lang="en-AU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</a:rPr>
              <a:t>i</a:t>
            </a: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 j k l m n o p q r s t u v w x y z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D E F G H I J K L M N O P Q R S T U V W X Y Z A B C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AU" altLang="en-US" sz="1600" dirty="0" smtClean="0">
              <a:solidFill>
                <a:srgbClr val="00206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2060"/>
                </a:solidFill>
              </a:rPr>
              <a:t>Mathematically give each letter a number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a b c d e f g h </a:t>
            </a:r>
            <a:r>
              <a:rPr lang="en-AU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</a:rPr>
              <a:t>i</a:t>
            </a: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 j k  l  m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0 1 2 3 4 5 6 7 8 9 10 11 12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n  o  p  q  r  s  t  u  v  w  x  y  Z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13 14 15 16 17 18 19 20 21 22 23 24 25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AU" altLang="en-US" sz="1600" dirty="0" smtClean="0">
              <a:solidFill>
                <a:srgbClr val="002060"/>
              </a:solidFill>
              <a:latin typeface="Courier New" panose="02070309020205020404" pitchFamily="49" charset="0"/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dirty="0" smtClean="0">
                <a:solidFill>
                  <a:srgbClr val="002060"/>
                </a:solidFill>
              </a:rPr>
              <a:t>Then have Caesar cipher as: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i="1" dirty="0" smtClean="0">
                <a:solidFill>
                  <a:srgbClr val="002060"/>
                </a:solidFill>
              </a:rPr>
              <a:t>C </a:t>
            </a:r>
            <a:r>
              <a:rPr lang="en-AU" altLang="en-US" dirty="0" smtClean="0">
                <a:solidFill>
                  <a:srgbClr val="002060"/>
                </a:solidFill>
              </a:rPr>
              <a:t>= E(</a:t>
            </a:r>
            <a:r>
              <a:rPr lang="en-AU" altLang="en-US" i="1" dirty="0" smtClean="0">
                <a:solidFill>
                  <a:srgbClr val="002060"/>
                </a:solidFill>
              </a:rPr>
              <a:t>p</a:t>
            </a:r>
            <a:r>
              <a:rPr lang="en-AU" altLang="en-US" dirty="0" smtClean="0">
                <a:solidFill>
                  <a:srgbClr val="002060"/>
                </a:solidFill>
              </a:rPr>
              <a:t>) = (</a:t>
            </a:r>
            <a:r>
              <a:rPr lang="en-AU" altLang="en-US" i="1" dirty="0" smtClean="0">
                <a:solidFill>
                  <a:srgbClr val="002060"/>
                </a:solidFill>
              </a:rPr>
              <a:t>p </a:t>
            </a:r>
            <a:r>
              <a:rPr lang="en-AU" altLang="en-US" dirty="0" smtClean="0">
                <a:solidFill>
                  <a:srgbClr val="002060"/>
                </a:solidFill>
              </a:rPr>
              <a:t>+ </a:t>
            </a:r>
            <a:r>
              <a:rPr lang="en-AU" altLang="en-US" i="1" dirty="0" smtClean="0">
                <a:solidFill>
                  <a:srgbClr val="002060"/>
                </a:solidFill>
              </a:rPr>
              <a:t>k</a:t>
            </a:r>
            <a:r>
              <a:rPr lang="en-AU" altLang="en-US" dirty="0" smtClean="0">
                <a:solidFill>
                  <a:srgbClr val="002060"/>
                </a:solidFill>
              </a:rPr>
              <a:t>) mod (26)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i="1" dirty="0" smtClean="0">
                <a:solidFill>
                  <a:srgbClr val="002060"/>
                </a:solidFill>
              </a:rPr>
              <a:t>p </a:t>
            </a:r>
            <a:r>
              <a:rPr lang="en-AU" altLang="en-US" dirty="0" smtClean="0">
                <a:solidFill>
                  <a:srgbClr val="002060"/>
                </a:solidFill>
              </a:rPr>
              <a:t>= D(C) = (C – </a:t>
            </a:r>
            <a:r>
              <a:rPr lang="en-AU" altLang="en-US" i="1" dirty="0" smtClean="0">
                <a:solidFill>
                  <a:srgbClr val="002060"/>
                </a:solidFill>
              </a:rPr>
              <a:t>k</a:t>
            </a:r>
            <a:r>
              <a:rPr lang="en-AU" altLang="en-US" dirty="0" smtClean="0">
                <a:solidFill>
                  <a:srgbClr val="002060"/>
                </a:solidFill>
              </a:rPr>
              <a:t>) mod (26)</a:t>
            </a:r>
            <a:endParaRPr lang="en-AU" altLang="en-US" sz="1600" dirty="0" smtClean="0">
              <a:solidFill>
                <a:srgbClr val="002060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6569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600200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Cryptanalysis of Caesar Cipher </a:t>
            </a:r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86000"/>
            <a:ext cx="8229600" cy="3657600"/>
          </a:xfrm>
        </p:spPr>
        <p:txBody>
          <a:bodyPr>
            <a:normAutofit/>
          </a:bodyPr>
          <a:lstStyle/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Only have 25 possible ciphers </a:t>
            </a:r>
          </a:p>
          <a:p>
            <a:pPr lvl="1" eaLnBrk="1" hangingPunct="1"/>
            <a:r>
              <a:rPr lang="en-AU" altLang="en-US" dirty="0" smtClean="0">
                <a:solidFill>
                  <a:srgbClr val="002060"/>
                </a:solidFill>
              </a:rPr>
              <a:t>A maps to B,..Z </a:t>
            </a:r>
          </a:p>
          <a:p>
            <a:pPr lvl="1"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Given </a:t>
            </a:r>
            <a:r>
              <a:rPr lang="en-AU" altLang="en-US" dirty="0" err="1" smtClean="0">
                <a:solidFill>
                  <a:srgbClr val="002060"/>
                </a:solidFill>
              </a:rPr>
              <a:t>ciphertext</a:t>
            </a:r>
            <a:r>
              <a:rPr lang="en-AU" altLang="en-US" dirty="0" smtClean="0">
                <a:solidFill>
                  <a:srgbClr val="002060"/>
                </a:solidFill>
              </a:rPr>
              <a:t>, just try all shifts of letters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Do need to recognize when have plaintext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E.g., break </a:t>
            </a:r>
            <a:r>
              <a:rPr lang="en-AU" altLang="en-US" dirty="0" err="1" smtClean="0">
                <a:solidFill>
                  <a:srgbClr val="002060"/>
                </a:solidFill>
              </a:rPr>
              <a:t>ciphertext</a:t>
            </a:r>
            <a:r>
              <a:rPr lang="en-AU" altLang="en-US" dirty="0" smtClean="0">
                <a:solidFill>
                  <a:srgbClr val="002060"/>
                </a:solidFill>
              </a:rPr>
              <a:t> "GCUA VQ DTGCM"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96327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mtClean="0"/>
              <a:t>Monoalphabetic Cipher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28600" y="1905000"/>
            <a:ext cx="8229600" cy="4525963"/>
          </a:xfrm>
        </p:spPr>
        <p:txBody>
          <a:bodyPr/>
          <a:lstStyle/>
          <a:p>
            <a:pPr eaLnBrk="1" hangingPunct="1">
              <a:lnSpc>
                <a:spcPct val="90000"/>
              </a:lnSpc>
            </a:pPr>
            <a:r>
              <a:rPr lang="en-AU" altLang="en-US" dirty="0" smtClean="0">
                <a:solidFill>
                  <a:srgbClr val="002060"/>
                </a:solidFill>
              </a:rPr>
              <a:t>Rather than just shifting the alphabet 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 smtClean="0">
                <a:solidFill>
                  <a:srgbClr val="002060"/>
                </a:solidFill>
              </a:rPr>
              <a:t>Could shuffle (jumble) the letters arbitrarily 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 smtClean="0">
                <a:solidFill>
                  <a:srgbClr val="002060"/>
                </a:solidFill>
              </a:rPr>
              <a:t>Each plaintext letter maps to a different random </a:t>
            </a:r>
            <a:r>
              <a:rPr lang="en-AU" altLang="en-US" dirty="0" err="1" smtClean="0">
                <a:solidFill>
                  <a:srgbClr val="002060"/>
                </a:solidFill>
              </a:rPr>
              <a:t>ciphertext</a:t>
            </a:r>
            <a:r>
              <a:rPr lang="en-AU" altLang="en-US" dirty="0" smtClean="0">
                <a:solidFill>
                  <a:srgbClr val="002060"/>
                </a:solidFill>
              </a:rPr>
              <a:t> letter </a:t>
            </a:r>
          </a:p>
          <a:p>
            <a:pPr eaLnBrk="1" hangingPunct="1">
              <a:lnSpc>
                <a:spcPct val="90000"/>
              </a:lnSpc>
            </a:pPr>
            <a:r>
              <a:rPr lang="en-AU" altLang="en-US" dirty="0" smtClean="0">
                <a:solidFill>
                  <a:srgbClr val="002060"/>
                </a:solidFill>
              </a:rPr>
              <a:t>Key is 26 letters long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AU" altLang="en-US" sz="2800" dirty="0" smtClean="0">
              <a:solidFill>
                <a:srgbClr val="00206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Plain:  </a:t>
            </a:r>
            <a:r>
              <a:rPr lang="en-AU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</a:rPr>
              <a:t>abcdefghijklmnopqrstuvwxyz</a:t>
            </a:r>
            <a:r>
              <a:rPr lang="en-AU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 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Cipher: DKVQFIBJWPESCXHTMYAUOLRGZN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Plaintext:  </a:t>
            </a:r>
            <a:r>
              <a:rPr lang="en-AU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</a:rPr>
              <a:t>ifwewishtoreplaceletters</a:t>
            </a:r>
            <a:endParaRPr lang="en-AU" altLang="en-US" sz="2000" dirty="0" smtClean="0">
              <a:solidFill>
                <a:srgbClr val="00206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</a:rPr>
              <a:t>Ciphertext</a:t>
            </a:r>
            <a:r>
              <a:rPr lang="en-AU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: WIRFRWAJUHYFTSDVFSFUUFYA</a:t>
            </a:r>
            <a:r>
              <a:rPr lang="en-AU" altLang="en-US" sz="2000" dirty="0" smtClean="0">
                <a:solidFill>
                  <a:srgbClr val="002060"/>
                </a:solidFill>
              </a:rPr>
              <a:t>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78621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600200"/>
          </a:xfrm>
        </p:spPr>
        <p:txBody>
          <a:bodyPr/>
          <a:lstStyle/>
          <a:p>
            <a:pPr eaLnBrk="1" hangingPunct="1"/>
            <a:r>
              <a:rPr lang="en-AU" altLang="en-US" dirty="0" err="1" smtClean="0">
                <a:solidFill>
                  <a:srgbClr val="002060"/>
                </a:solidFill>
              </a:rPr>
              <a:t>Monoalphabetic</a:t>
            </a:r>
            <a:r>
              <a:rPr lang="en-AU" altLang="en-US" dirty="0" smtClean="0">
                <a:solidFill>
                  <a:srgbClr val="002060"/>
                </a:solidFill>
              </a:rPr>
              <a:t> Cipher Security</a:t>
            </a:r>
          </a:p>
        </p:txBody>
      </p:sp>
      <p:sp>
        <p:nvSpPr>
          <p:cNvPr id="217702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514600"/>
            <a:ext cx="8229600" cy="2819400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Now have a total of 26! = 4 x 10</a:t>
            </a:r>
            <a:r>
              <a:rPr lang="en-AU" altLang="en-US" baseline="30000" dirty="0" smtClean="0">
                <a:solidFill>
                  <a:srgbClr val="002060"/>
                </a:solidFill>
              </a:rPr>
              <a:t>26</a:t>
            </a:r>
            <a:r>
              <a:rPr lang="en-AU" altLang="en-US" dirty="0" smtClean="0">
                <a:solidFill>
                  <a:srgbClr val="002060"/>
                </a:solidFill>
              </a:rPr>
              <a:t> keys</a:t>
            </a:r>
          </a:p>
          <a:p>
            <a:pPr marL="0" indent="0" eaLnBrk="1" hangingPunct="1">
              <a:buNone/>
            </a:pPr>
            <a:r>
              <a:rPr lang="en-AU" altLang="en-US" dirty="0" smtClean="0">
                <a:solidFill>
                  <a:srgbClr val="002060"/>
                </a:solidFill>
              </a:rPr>
              <a:t> </a:t>
            </a:r>
          </a:p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Is that secure? 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Problem is language characteristics</a:t>
            </a:r>
          </a:p>
          <a:p>
            <a:pPr lvl="1" eaLnBrk="1" hangingPunct="1"/>
            <a:r>
              <a:rPr lang="en-AU" altLang="en-US" dirty="0" smtClean="0">
                <a:solidFill>
                  <a:srgbClr val="002060"/>
                </a:solidFill>
              </a:rPr>
              <a:t>Human languages are </a:t>
            </a:r>
            <a:r>
              <a:rPr lang="en-AU" altLang="en-US" b="1" dirty="0" smtClean="0">
                <a:solidFill>
                  <a:srgbClr val="002060"/>
                </a:solidFill>
              </a:rPr>
              <a:t>redundant</a:t>
            </a:r>
            <a:r>
              <a:rPr lang="en-AU" altLang="en-US" dirty="0" smtClean="0">
                <a:solidFill>
                  <a:srgbClr val="002060"/>
                </a:solidFill>
              </a:rPr>
              <a:t> </a:t>
            </a:r>
          </a:p>
          <a:p>
            <a:pPr lvl="1" eaLnBrk="1" hangingPunct="1"/>
            <a:r>
              <a:rPr lang="en-AU" altLang="en-US" dirty="0" smtClean="0">
                <a:solidFill>
                  <a:srgbClr val="002060"/>
                </a:solidFill>
              </a:rPr>
              <a:t>Letters are not equally commonly used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48192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0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0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0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0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0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770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177027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61257"/>
            <a:ext cx="8229600" cy="1600200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English Letter Frequencies</a:t>
            </a:r>
          </a:p>
        </p:txBody>
      </p:sp>
      <p:pic>
        <p:nvPicPr>
          <p:cNvPr id="28675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57200" y="1828800"/>
            <a:ext cx="8229600" cy="4525963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92704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Example Cryptanalysis</a:t>
            </a:r>
            <a:endParaRPr lang="en-AU" altLang="en-US" dirty="0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610600" cy="4495800"/>
          </a:xfrm>
        </p:spPr>
        <p:txBody>
          <a:bodyPr>
            <a:normAutofit fontScale="92500"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2060"/>
                </a:solidFill>
              </a:rPr>
              <a:t>Given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ciphertext</a:t>
            </a:r>
            <a:r>
              <a:rPr lang="en-US" altLang="en-US" sz="2400" dirty="0" smtClean="0">
                <a:solidFill>
                  <a:srgbClr val="002060"/>
                </a:solidFill>
              </a:rPr>
              <a:t>: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002060"/>
              </a:solidFill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UZQSOVUOHXMOPVGPOZPEVSGZWSZOPFPESXUDBMETSXAIZVUEPHZHMDZSHZOWSFPAPPDTSVPQUZWYMXUZUHSXEPYEPOPDZSZUFPOMBZWPFUPZHMDJUDTMOHMQ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US" altLang="en-US" sz="20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2060"/>
                </a:solidFill>
              </a:rPr>
              <a:t>Count relative letter frequencies (see text)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2060"/>
                </a:solidFill>
              </a:rPr>
              <a:t>Guess P &amp; Z are e and t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2060"/>
                </a:solidFill>
              </a:rPr>
              <a:t>Guess ZW is </a:t>
            </a:r>
            <a:r>
              <a:rPr lang="en-US" altLang="en-US" sz="2400" dirty="0" err="1" smtClean="0">
                <a:solidFill>
                  <a:srgbClr val="002060"/>
                </a:solidFill>
              </a:rPr>
              <a:t>th</a:t>
            </a:r>
            <a:r>
              <a:rPr lang="en-US" altLang="en-US" sz="2400" dirty="0" smtClean="0">
                <a:solidFill>
                  <a:srgbClr val="002060"/>
                </a:solidFill>
              </a:rPr>
              <a:t> and hence ZWP is the</a:t>
            </a:r>
          </a:p>
          <a:p>
            <a:pPr eaLnBrk="1" hangingPunct="1">
              <a:lnSpc>
                <a:spcPct val="90000"/>
              </a:lnSpc>
            </a:pPr>
            <a:endParaRPr lang="en-US" altLang="en-US" sz="2400" dirty="0" smtClean="0">
              <a:solidFill>
                <a:srgbClr val="002060"/>
              </a:solidFill>
            </a:endParaRPr>
          </a:p>
          <a:p>
            <a:pPr eaLnBrk="1" hangingPunct="1">
              <a:lnSpc>
                <a:spcPct val="90000"/>
              </a:lnSpc>
            </a:pPr>
            <a:r>
              <a:rPr lang="en-US" altLang="en-US" sz="2400" dirty="0" smtClean="0">
                <a:solidFill>
                  <a:srgbClr val="002060"/>
                </a:solidFill>
              </a:rPr>
              <a:t>Proceeding with trial and error finally get: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it was disclosed yesterday that several informal but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direct contacts have been made with political</a:t>
            </a:r>
          </a:p>
          <a:p>
            <a:pPr lvl="1" eaLnBrk="1" hangingPunct="1">
              <a:lnSpc>
                <a:spcPct val="90000"/>
              </a:lnSpc>
              <a:buFontTx/>
              <a:buNone/>
            </a:pP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representatives of the </a:t>
            </a:r>
            <a:r>
              <a:rPr lang="en-AU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</a:rPr>
              <a:t>viet</a:t>
            </a: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 </a:t>
            </a:r>
            <a:r>
              <a:rPr lang="en-AU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</a:rPr>
              <a:t>cong</a:t>
            </a:r>
            <a:r>
              <a:rPr lang="en-AU" altLang="en-US" sz="16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 in </a:t>
            </a:r>
            <a:r>
              <a:rPr lang="en-AU" altLang="en-US" sz="1600" dirty="0" err="1" smtClean="0">
                <a:solidFill>
                  <a:srgbClr val="002060"/>
                </a:solidFill>
                <a:latin typeface="Courier New" panose="02070309020205020404" pitchFamily="49" charset="0"/>
              </a:rPr>
              <a:t>moscow</a:t>
            </a:r>
            <a:endParaRPr lang="en-AU" altLang="en-US" sz="1600" dirty="0" smtClean="0">
              <a:solidFill>
                <a:srgbClr val="002060"/>
              </a:solidFill>
              <a:latin typeface="Courier New" panose="02070309020205020404" pitchFamily="49" charset="0"/>
            </a:endParaRPr>
          </a:p>
          <a:p>
            <a:pPr lvl="1" eaLnBrk="1" hangingPunct="1">
              <a:lnSpc>
                <a:spcPct val="90000"/>
              </a:lnSpc>
              <a:buFontTx/>
              <a:buNone/>
            </a:pPr>
            <a:endParaRPr lang="en-AU" altLang="en-US" sz="1600" dirty="0" smtClean="0">
              <a:solidFill>
                <a:srgbClr val="002060"/>
              </a:solidFill>
              <a:latin typeface="Courier New" panose="02070309020205020404" pitchFamily="49" charset="0"/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3972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AU" altLang="en-US" smtClean="0"/>
              <a:t>Transposition Ciphers</a:t>
            </a:r>
          </a:p>
        </p:txBody>
      </p:sp>
      <p:sp>
        <p:nvSpPr>
          <p:cNvPr id="220569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362200"/>
            <a:ext cx="8229600" cy="3581400"/>
          </a:xfrm>
        </p:spPr>
        <p:txBody>
          <a:bodyPr>
            <a:normAutofit/>
          </a:bodyPr>
          <a:lstStyle/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Now consider classical </a:t>
            </a:r>
            <a:r>
              <a:rPr lang="en-AU" altLang="en-US" b="1" dirty="0" smtClean="0">
                <a:solidFill>
                  <a:srgbClr val="002060"/>
                </a:solidFill>
              </a:rPr>
              <a:t>transposition</a:t>
            </a:r>
            <a:r>
              <a:rPr lang="en-AU" altLang="en-US" dirty="0" smtClean="0">
                <a:solidFill>
                  <a:srgbClr val="002060"/>
                </a:solidFill>
              </a:rPr>
              <a:t> or </a:t>
            </a:r>
            <a:r>
              <a:rPr lang="en-AU" altLang="en-US" b="1" dirty="0" smtClean="0">
                <a:solidFill>
                  <a:srgbClr val="002060"/>
                </a:solidFill>
              </a:rPr>
              <a:t>permutation</a:t>
            </a:r>
            <a:r>
              <a:rPr lang="en-AU" altLang="en-US" dirty="0" smtClean="0">
                <a:solidFill>
                  <a:srgbClr val="002060"/>
                </a:solidFill>
              </a:rPr>
              <a:t> ciphers 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These hide the message by rearranging the letter order, without altering the actual letters used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Can recognise these since have the same frequency distribution as the original text 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560791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0569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05699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381000"/>
            <a:ext cx="8229600" cy="990600"/>
          </a:xfrm>
        </p:spPr>
        <p:txBody>
          <a:bodyPr/>
          <a:lstStyle/>
          <a:p>
            <a:pPr eaLnBrk="1" hangingPunct="1"/>
            <a:r>
              <a:rPr lang="en-AU" altLang="en-US" dirty="0" smtClean="0"/>
              <a:t>Rail Fence cipher</a:t>
            </a:r>
          </a:p>
        </p:txBody>
      </p:sp>
      <p:sp>
        <p:nvSpPr>
          <p:cNvPr id="358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1600200"/>
            <a:ext cx="8229600" cy="4756150"/>
          </a:xfrm>
        </p:spPr>
        <p:txBody>
          <a:bodyPr>
            <a:normAutofit/>
          </a:bodyPr>
          <a:lstStyle/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Write message letters out diagonally over a number of rows 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Then read off cipher row by row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E.g., write message out as:</a:t>
            </a:r>
            <a:endParaRPr lang="en-AU" altLang="en-US" dirty="0" smtClean="0">
              <a:solidFill>
                <a:srgbClr val="002060"/>
              </a:solidFill>
            </a:endParaRPr>
          </a:p>
          <a:p>
            <a:pPr lvl="1" eaLnBrk="1" hangingPunct="1">
              <a:buFontTx/>
              <a:buNone/>
            </a:pPr>
            <a:r>
              <a:rPr lang="en-AU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m e m a t r h t g p r y</a:t>
            </a:r>
          </a:p>
          <a:p>
            <a:pPr lvl="1" eaLnBrk="1" hangingPunct="1">
              <a:buFontTx/>
              <a:buNone/>
            </a:pPr>
            <a:r>
              <a:rPr lang="en-AU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 e t e f e t e o a </a:t>
            </a:r>
            <a:r>
              <a:rPr lang="en-AU" altLang="en-US" sz="2000" dirty="0" err="1" smtClean="0">
                <a:solidFill>
                  <a:srgbClr val="002060"/>
                </a:solidFill>
                <a:latin typeface="Courier New" panose="02070309020205020404" pitchFamily="49" charset="0"/>
              </a:rPr>
              <a:t>a</a:t>
            </a:r>
            <a:r>
              <a:rPr lang="en-AU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 t</a:t>
            </a:r>
          </a:p>
          <a:p>
            <a:pPr lvl="1" eaLnBrk="1" hangingPunct="1">
              <a:buFontTx/>
              <a:buNone/>
            </a:pPr>
            <a:endParaRPr lang="en-AU" altLang="en-US" sz="2000" dirty="0" smtClean="0">
              <a:solidFill>
                <a:srgbClr val="002060"/>
              </a:solidFill>
              <a:latin typeface="Courier New" panose="02070309020205020404" pitchFamily="49" charset="0"/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Giving </a:t>
            </a:r>
            <a:r>
              <a:rPr lang="en-US" altLang="en-US" dirty="0" err="1" smtClean="0">
                <a:solidFill>
                  <a:srgbClr val="002060"/>
                </a:solidFill>
              </a:rPr>
              <a:t>ciphertext</a:t>
            </a:r>
            <a:endParaRPr lang="en-US" altLang="en-US" dirty="0" smtClean="0">
              <a:solidFill>
                <a:srgbClr val="002060"/>
              </a:solidFill>
            </a:endParaRPr>
          </a:p>
          <a:p>
            <a:pPr lvl="1" eaLnBrk="1" hangingPunct="1">
              <a:buFontTx/>
              <a:buNone/>
            </a:pPr>
            <a:r>
              <a:rPr lang="en-AU" altLang="en-US" sz="2000" dirty="0" smtClean="0">
                <a:solidFill>
                  <a:srgbClr val="002060"/>
                </a:solidFill>
                <a:latin typeface="Courier New" panose="02070309020205020404" pitchFamily="49" charset="0"/>
              </a:rPr>
              <a:t>MEMATRHTGPRYETEFETEOAAT</a:t>
            </a:r>
            <a:endParaRPr lang="en-AU" altLang="en-US" dirty="0" smtClean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68325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Product Ciphers</a:t>
            </a:r>
            <a:endParaRPr lang="en-AU" altLang="en-US" smtClean="0"/>
          </a:p>
        </p:txBody>
      </p:sp>
      <p:sp>
        <p:nvSpPr>
          <p:cNvPr id="2210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04800" y="2362200"/>
            <a:ext cx="8534400" cy="3429000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Ciphers using substitutions or transpositions are not secure because of language characteristics</a:t>
            </a:r>
          </a:p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Hence consider using several ciphers in succession to make harder, but: </a:t>
            </a:r>
          </a:p>
          <a:p>
            <a:pPr lvl="1" eaLnBrk="1" hangingPunct="1"/>
            <a:r>
              <a:rPr lang="en-AU" altLang="en-US" dirty="0" smtClean="0">
                <a:solidFill>
                  <a:srgbClr val="002060"/>
                </a:solidFill>
              </a:rPr>
              <a:t>Two substitutions make a more complex substitution </a:t>
            </a:r>
          </a:p>
          <a:p>
            <a:pPr lvl="1" eaLnBrk="1" hangingPunct="1"/>
            <a:r>
              <a:rPr lang="en-AU" altLang="en-US" dirty="0" smtClean="0">
                <a:solidFill>
                  <a:srgbClr val="002060"/>
                </a:solidFill>
              </a:rPr>
              <a:t>Two transpositions make more complex transposition </a:t>
            </a:r>
          </a:p>
          <a:p>
            <a:pPr lvl="1" eaLnBrk="1" hangingPunct="1"/>
            <a:r>
              <a:rPr lang="en-AU" altLang="en-US" dirty="0" smtClean="0">
                <a:solidFill>
                  <a:srgbClr val="002060"/>
                </a:solidFill>
              </a:rPr>
              <a:t>But a substitution followed by a transposition makes a new much harder cipher </a:t>
            </a: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This is bridge from classical to modern ciphers</a:t>
            </a:r>
            <a:endParaRPr lang="en-AU" altLang="en-US" dirty="0" smtClean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709822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81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1081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210819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Learning Objectives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en-US" b="1" dirty="0"/>
          </a:p>
          <a:p>
            <a:r>
              <a:rPr lang="en-US" sz="5900" dirty="0">
                <a:solidFill>
                  <a:srgbClr val="002060"/>
                </a:solidFill>
              </a:rPr>
              <a:t>After studying this chapter, you should be able </a:t>
            </a:r>
            <a:r>
              <a:rPr lang="en-US" sz="5900" dirty="0" smtClean="0">
                <a:solidFill>
                  <a:srgbClr val="002060"/>
                </a:solidFill>
              </a:rPr>
              <a:t>to:</a:t>
            </a:r>
          </a:p>
          <a:p>
            <a:endParaRPr lang="en-US" sz="5900" dirty="0" smtClean="0">
              <a:solidFill>
                <a:srgbClr val="002060"/>
              </a:solidFill>
            </a:endParaRPr>
          </a:p>
          <a:p>
            <a:pPr lvl="1"/>
            <a:r>
              <a:rPr lang="en-US" sz="3800" dirty="0" smtClean="0">
                <a:solidFill>
                  <a:srgbClr val="002060"/>
                </a:solidFill>
              </a:rPr>
              <a:t>Explain </a:t>
            </a:r>
            <a:r>
              <a:rPr lang="en-US" sz="3800" dirty="0">
                <a:solidFill>
                  <a:srgbClr val="002060"/>
                </a:solidFill>
              </a:rPr>
              <a:t>the basic operation of symmetric block encryption algorithms</a:t>
            </a:r>
            <a:r>
              <a:rPr lang="en-US" sz="3800" dirty="0" smtClean="0">
                <a:solidFill>
                  <a:srgbClr val="002060"/>
                </a:solidFill>
              </a:rPr>
              <a:t>.</a:t>
            </a:r>
          </a:p>
          <a:p>
            <a:pPr lvl="1"/>
            <a:endParaRPr lang="en-US" sz="3800" dirty="0">
              <a:solidFill>
                <a:srgbClr val="002060"/>
              </a:solidFill>
            </a:endParaRPr>
          </a:p>
          <a:p>
            <a:pPr lvl="1"/>
            <a:r>
              <a:rPr lang="en-US" sz="3800" dirty="0" smtClean="0">
                <a:solidFill>
                  <a:srgbClr val="002060"/>
                </a:solidFill>
              </a:rPr>
              <a:t>Compare </a:t>
            </a:r>
            <a:r>
              <a:rPr lang="en-US" sz="3800" dirty="0">
                <a:solidFill>
                  <a:srgbClr val="002060"/>
                </a:solidFill>
              </a:rPr>
              <a:t>and contrast block encryption and stream encryption</a:t>
            </a:r>
            <a:r>
              <a:rPr lang="en-US" sz="3800" dirty="0" smtClean="0">
                <a:solidFill>
                  <a:srgbClr val="002060"/>
                </a:solidFill>
              </a:rPr>
              <a:t>.</a:t>
            </a:r>
          </a:p>
          <a:p>
            <a:pPr lvl="1"/>
            <a:endParaRPr lang="en-US" sz="3800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06151685"/>
      </p:ext>
    </p:extLst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370013"/>
          </a:xfrm>
        </p:spPr>
        <p:txBody>
          <a:bodyPr/>
          <a:lstStyle/>
          <a:p>
            <a:pPr algn="l"/>
            <a:r>
              <a:rPr lang="en-US" dirty="0" smtClean="0"/>
              <a:t>Quiz ONE		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1"/>
            <a:ext cx="8086078" cy="42672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>
                <a:solidFill>
                  <a:srgbClr val="002060"/>
                </a:solidFill>
              </a:rPr>
              <a:t>Suppose that someone suggests the following way to confirm that the two of you </a:t>
            </a:r>
            <a:r>
              <a:rPr lang="en-US" dirty="0" smtClean="0">
                <a:solidFill>
                  <a:srgbClr val="002060"/>
                </a:solidFill>
              </a:rPr>
              <a:t>are both </a:t>
            </a:r>
            <a:r>
              <a:rPr lang="en-US" dirty="0">
                <a:solidFill>
                  <a:srgbClr val="002060"/>
                </a:solidFill>
              </a:rPr>
              <a:t>in possession of the same secret key. You create a random bit string the </a:t>
            </a:r>
            <a:r>
              <a:rPr lang="en-US" dirty="0" smtClean="0">
                <a:solidFill>
                  <a:srgbClr val="002060"/>
                </a:solidFill>
              </a:rPr>
              <a:t>length of </a:t>
            </a:r>
            <a:r>
              <a:rPr lang="en-US" dirty="0">
                <a:solidFill>
                  <a:srgbClr val="002060"/>
                </a:solidFill>
              </a:rPr>
              <a:t>the key, XOR it with the key, and send the result over the channel. Your </a:t>
            </a:r>
            <a:r>
              <a:rPr lang="en-US" dirty="0" smtClean="0">
                <a:solidFill>
                  <a:srgbClr val="002060"/>
                </a:solidFill>
              </a:rPr>
              <a:t>partner XORs </a:t>
            </a:r>
            <a:r>
              <a:rPr lang="en-US" dirty="0">
                <a:solidFill>
                  <a:srgbClr val="002060"/>
                </a:solidFill>
              </a:rPr>
              <a:t>the incoming block with the key (which should be the same as your key) </a:t>
            </a:r>
            <a:r>
              <a:rPr lang="en-US" dirty="0" smtClean="0">
                <a:solidFill>
                  <a:srgbClr val="002060"/>
                </a:solidFill>
              </a:rPr>
              <a:t>and sends </a:t>
            </a:r>
            <a:r>
              <a:rPr lang="en-US" dirty="0">
                <a:solidFill>
                  <a:srgbClr val="002060"/>
                </a:solidFill>
              </a:rPr>
              <a:t>it back. You check, and if what you receive is your original random string, </a:t>
            </a:r>
            <a:r>
              <a:rPr lang="en-US" dirty="0" smtClean="0">
                <a:solidFill>
                  <a:srgbClr val="002060"/>
                </a:solidFill>
              </a:rPr>
              <a:t>you have </a:t>
            </a:r>
            <a:r>
              <a:rPr lang="en-US" dirty="0">
                <a:solidFill>
                  <a:srgbClr val="002060"/>
                </a:solidFill>
              </a:rPr>
              <a:t>verified that your partner has the same secret key, yet neither of you has </a:t>
            </a:r>
            <a:r>
              <a:rPr lang="en-US" dirty="0" smtClean="0">
                <a:solidFill>
                  <a:srgbClr val="002060"/>
                </a:solidFill>
              </a:rPr>
              <a:t>ever transmitted </a:t>
            </a:r>
            <a:r>
              <a:rPr lang="en-US" dirty="0">
                <a:solidFill>
                  <a:srgbClr val="002060"/>
                </a:solidFill>
              </a:rPr>
              <a:t>the key. Is there a flaw in this scheme?</a:t>
            </a: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 smtClean="0">
              <a:solidFill>
                <a:srgbClr val="002060"/>
              </a:solidFill>
            </a:endParaRPr>
          </a:p>
          <a:p>
            <a:pPr marL="0" indent="0">
              <a:buNone/>
            </a:pPr>
            <a:endParaRPr lang="en-US" dirty="0">
              <a:solidFill>
                <a:srgbClr val="002060"/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0675890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13678" y="2209800"/>
            <a:ext cx="8229600" cy="1600200"/>
          </a:xfrm>
        </p:spPr>
        <p:txBody>
          <a:bodyPr/>
          <a:lstStyle/>
          <a:p>
            <a:r>
              <a:rPr lang="en-US" dirty="0" smtClean="0"/>
              <a:t>Class End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21</a:t>
            </a:fld>
            <a:endParaRPr lang="en-US"/>
          </a:p>
        </p:txBody>
      </p:sp>
      <p:sp>
        <p:nvSpPr>
          <p:cNvPr id="6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659165" y="6356350"/>
            <a:ext cx="2847975" cy="365125"/>
          </a:xfrm>
        </p:spPr>
        <p:txBody>
          <a:bodyPr/>
          <a:lstStyle/>
          <a:p>
            <a:r>
              <a:rPr lang="en-US" smtClean="0"/>
              <a:t>Computer Security - Ishik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114008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Overview of Cryptography</a:t>
            </a:r>
          </a:p>
          <a:p>
            <a:pPr eaLnBrk="1" hangingPunct="1"/>
            <a:r>
              <a:rPr lang="en-US" altLang="en-US" dirty="0" smtClean="0"/>
              <a:t>Classical Symmetric Cipher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86958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152400"/>
            <a:ext cx="8229600" cy="914400"/>
          </a:xfrm>
        </p:spPr>
        <p:txBody>
          <a:bodyPr/>
          <a:lstStyle/>
          <a:p>
            <a:pPr eaLnBrk="1" hangingPunct="1"/>
            <a:r>
              <a:rPr lang="en-AU" altLang="en-US" smtClean="0"/>
              <a:t>Basic Terminology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14514" y="1447800"/>
            <a:ext cx="9144000" cy="4876800"/>
          </a:xfrm>
        </p:spPr>
        <p:txBody>
          <a:bodyPr>
            <a:noAutofit/>
          </a:bodyPr>
          <a:lstStyle/>
          <a:p>
            <a:r>
              <a:rPr lang="en-AU" altLang="en-US" b="1" dirty="0">
                <a:solidFill>
                  <a:srgbClr val="002060"/>
                </a:solidFill>
              </a:rPr>
              <a:t>plaintext</a:t>
            </a:r>
            <a:r>
              <a:rPr lang="en-AU" altLang="en-US" dirty="0">
                <a:solidFill>
                  <a:srgbClr val="002060"/>
                </a:solidFill>
              </a:rPr>
              <a:t> - the original message </a:t>
            </a:r>
          </a:p>
          <a:p>
            <a:r>
              <a:rPr lang="en-AU" altLang="en-US" b="1" dirty="0" err="1">
                <a:solidFill>
                  <a:srgbClr val="002060"/>
                </a:solidFill>
              </a:rPr>
              <a:t>ciphertext</a:t>
            </a:r>
            <a:r>
              <a:rPr lang="en-AU" altLang="en-US" dirty="0">
                <a:solidFill>
                  <a:srgbClr val="002060"/>
                </a:solidFill>
              </a:rPr>
              <a:t> - the coded message </a:t>
            </a:r>
          </a:p>
          <a:p>
            <a:r>
              <a:rPr lang="en-AU" altLang="en-US" b="1" dirty="0">
                <a:solidFill>
                  <a:srgbClr val="002060"/>
                </a:solidFill>
              </a:rPr>
              <a:t>cipher</a:t>
            </a:r>
            <a:r>
              <a:rPr lang="en-AU" altLang="en-US" dirty="0">
                <a:solidFill>
                  <a:srgbClr val="002060"/>
                </a:solidFill>
              </a:rPr>
              <a:t> - algorithm for transforming plaintext to </a:t>
            </a:r>
            <a:r>
              <a:rPr lang="en-AU" altLang="en-US" dirty="0" err="1">
                <a:solidFill>
                  <a:srgbClr val="002060"/>
                </a:solidFill>
              </a:rPr>
              <a:t>ciphertext</a:t>
            </a:r>
            <a:r>
              <a:rPr lang="en-AU" altLang="en-US" dirty="0">
                <a:solidFill>
                  <a:srgbClr val="002060"/>
                </a:solidFill>
              </a:rPr>
              <a:t> </a:t>
            </a:r>
          </a:p>
          <a:p>
            <a:r>
              <a:rPr lang="en-AU" altLang="en-US" b="1" dirty="0">
                <a:solidFill>
                  <a:srgbClr val="002060"/>
                </a:solidFill>
              </a:rPr>
              <a:t>key</a:t>
            </a:r>
            <a:r>
              <a:rPr lang="en-AU" altLang="en-US" dirty="0">
                <a:solidFill>
                  <a:srgbClr val="002060"/>
                </a:solidFill>
              </a:rPr>
              <a:t> - info used in cipher known only to sender/receiver </a:t>
            </a:r>
          </a:p>
          <a:p>
            <a:r>
              <a:rPr lang="en-AU" altLang="en-US" b="1" dirty="0">
                <a:solidFill>
                  <a:srgbClr val="002060"/>
                </a:solidFill>
              </a:rPr>
              <a:t>encipher</a:t>
            </a:r>
            <a:r>
              <a:rPr lang="en-AU" altLang="en-US" dirty="0">
                <a:solidFill>
                  <a:srgbClr val="002060"/>
                </a:solidFill>
              </a:rPr>
              <a:t> </a:t>
            </a:r>
            <a:r>
              <a:rPr lang="en-AU" altLang="en-US" b="1" dirty="0">
                <a:solidFill>
                  <a:srgbClr val="002060"/>
                </a:solidFill>
              </a:rPr>
              <a:t>(encrypt) </a:t>
            </a:r>
            <a:r>
              <a:rPr lang="en-AU" altLang="en-US" dirty="0">
                <a:solidFill>
                  <a:srgbClr val="002060"/>
                </a:solidFill>
              </a:rPr>
              <a:t>- converting plaintext to </a:t>
            </a:r>
            <a:r>
              <a:rPr lang="en-AU" altLang="en-US" dirty="0" err="1">
                <a:solidFill>
                  <a:srgbClr val="002060"/>
                </a:solidFill>
              </a:rPr>
              <a:t>ciphertext</a:t>
            </a:r>
            <a:r>
              <a:rPr lang="en-AU" altLang="en-US" dirty="0">
                <a:solidFill>
                  <a:srgbClr val="002060"/>
                </a:solidFill>
              </a:rPr>
              <a:t> </a:t>
            </a:r>
          </a:p>
          <a:p>
            <a:r>
              <a:rPr lang="en-AU" altLang="en-US" b="1" dirty="0">
                <a:solidFill>
                  <a:srgbClr val="002060"/>
                </a:solidFill>
              </a:rPr>
              <a:t>decipher (decrypt) </a:t>
            </a:r>
            <a:r>
              <a:rPr lang="en-AU" altLang="en-US" dirty="0">
                <a:solidFill>
                  <a:srgbClr val="002060"/>
                </a:solidFill>
              </a:rPr>
              <a:t>- recovering </a:t>
            </a:r>
            <a:r>
              <a:rPr lang="en-AU" altLang="en-US" dirty="0" err="1">
                <a:solidFill>
                  <a:srgbClr val="002060"/>
                </a:solidFill>
              </a:rPr>
              <a:t>ciphertext</a:t>
            </a:r>
            <a:r>
              <a:rPr lang="en-AU" altLang="en-US" dirty="0">
                <a:solidFill>
                  <a:srgbClr val="002060"/>
                </a:solidFill>
              </a:rPr>
              <a:t> from </a:t>
            </a:r>
            <a:r>
              <a:rPr lang="en-AU" altLang="en-US" dirty="0" smtClean="0">
                <a:solidFill>
                  <a:srgbClr val="002060"/>
                </a:solidFill>
              </a:rPr>
              <a:t>plaintext</a:t>
            </a:r>
            <a:endParaRPr lang="en-AU" altLang="en-US" dirty="0">
              <a:solidFill>
                <a:srgbClr val="002060"/>
              </a:solidFill>
            </a:endParaRPr>
          </a:p>
          <a:p>
            <a:r>
              <a:rPr lang="en-AU" altLang="en-US" b="1" dirty="0">
                <a:solidFill>
                  <a:srgbClr val="002060"/>
                </a:solidFill>
              </a:rPr>
              <a:t>cryptography</a:t>
            </a:r>
            <a:r>
              <a:rPr lang="en-AU" altLang="en-US" dirty="0">
                <a:solidFill>
                  <a:srgbClr val="002060"/>
                </a:solidFill>
              </a:rPr>
              <a:t> - study of encryption </a:t>
            </a:r>
            <a:r>
              <a:rPr lang="en-AU" altLang="en-US" dirty="0" smtClean="0">
                <a:solidFill>
                  <a:srgbClr val="002060"/>
                </a:solidFill>
              </a:rPr>
              <a:t>principles/methods</a:t>
            </a:r>
            <a:endParaRPr lang="en-AU" altLang="en-US" dirty="0">
              <a:solidFill>
                <a:srgbClr val="002060"/>
              </a:solidFill>
            </a:endParaRPr>
          </a:p>
          <a:p>
            <a:r>
              <a:rPr lang="en-AU" altLang="en-US" b="1" dirty="0">
                <a:solidFill>
                  <a:srgbClr val="002060"/>
                </a:solidFill>
              </a:rPr>
              <a:t>cryptanalysis</a:t>
            </a:r>
            <a:r>
              <a:rPr lang="en-AU" altLang="en-US" dirty="0">
                <a:solidFill>
                  <a:srgbClr val="002060"/>
                </a:solidFill>
              </a:rPr>
              <a:t> </a:t>
            </a:r>
            <a:r>
              <a:rPr lang="en-AU" altLang="en-US" b="1" dirty="0">
                <a:solidFill>
                  <a:srgbClr val="002060"/>
                </a:solidFill>
              </a:rPr>
              <a:t>(codebreaking) </a:t>
            </a:r>
            <a:r>
              <a:rPr lang="en-AU" altLang="en-US" dirty="0">
                <a:solidFill>
                  <a:srgbClr val="002060"/>
                </a:solidFill>
              </a:rPr>
              <a:t>- the study of principles/ methods of deciphering </a:t>
            </a:r>
            <a:r>
              <a:rPr lang="en-AU" altLang="en-US" dirty="0" err="1">
                <a:solidFill>
                  <a:srgbClr val="002060"/>
                </a:solidFill>
              </a:rPr>
              <a:t>ciphertext</a:t>
            </a:r>
            <a:r>
              <a:rPr lang="en-AU" altLang="en-US" dirty="0">
                <a:solidFill>
                  <a:srgbClr val="002060"/>
                </a:solidFill>
              </a:rPr>
              <a:t> without knowing </a:t>
            </a:r>
            <a:r>
              <a:rPr lang="en-AU" altLang="en-US" dirty="0" smtClean="0">
                <a:solidFill>
                  <a:srgbClr val="002060"/>
                </a:solidFill>
              </a:rPr>
              <a:t>key</a:t>
            </a:r>
            <a:endParaRPr lang="en-AU" altLang="en-US" dirty="0">
              <a:solidFill>
                <a:srgbClr val="002060"/>
              </a:solidFill>
            </a:endParaRPr>
          </a:p>
          <a:p>
            <a:r>
              <a:rPr lang="en-AU" altLang="en-US" b="1" dirty="0">
                <a:solidFill>
                  <a:srgbClr val="002060"/>
                </a:solidFill>
              </a:rPr>
              <a:t>cryptology</a:t>
            </a:r>
            <a:r>
              <a:rPr lang="en-AU" altLang="en-US" dirty="0">
                <a:solidFill>
                  <a:srgbClr val="002060"/>
                </a:solidFill>
              </a:rPr>
              <a:t> - the field of both cryptography and cryptanalysis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266626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304800"/>
            <a:ext cx="8229600" cy="1600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Classification of Cryptography</a:t>
            </a:r>
            <a:endParaRPr lang="en-AU" altLang="en-US" dirty="0" smtClean="0"/>
          </a:p>
        </p:txBody>
      </p:sp>
      <p:sp>
        <p:nvSpPr>
          <p:cNvPr id="7171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2057400"/>
            <a:ext cx="8458200" cy="4419600"/>
          </a:xfrm>
        </p:spPr>
        <p:txBody>
          <a:bodyPr/>
          <a:lstStyle/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Number of keys used</a:t>
            </a:r>
          </a:p>
          <a:p>
            <a:pPr lvl="1" eaLnBrk="1" hangingPunct="1"/>
            <a:r>
              <a:rPr lang="en-US" altLang="en-US" dirty="0" smtClean="0">
                <a:solidFill>
                  <a:srgbClr val="002060"/>
                </a:solidFill>
              </a:rPr>
              <a:t>Hash functions: no key</a:t>
            </a:r>
          </a:p>
          <a:p>
            <a:pPr lvl="1" eaLnBrk="1" hangingPunct="1"/>
            <a:r>
              <a:rPr lang="en-US" altLang="en-US" dirty="0" smtClean="0">
                <a:solidFill>
                  <a:srgbClr val="002060"/>
                </a:solidFill>
              </a:rPr>
              <a:t>Secret key cryptography: one key</a:t>
            </a:r>
          </a:p>
          <a:p>
            <a:pPr lvl="1" eaLnBrk="1" hangingPunct="1"/>
            <a:r>
              <a:rPr lang="en-US" altLang="en-US" dirty="0" smtClean="0">
                <a:solidFill>
                  <a:srgbClr val="002060"/>
                </a:solidFill>
              </a:rPr>
              <a:t>Public key cryptography: two keys - public, private</a:t>
            </a:r>
          </a:p>
          <a:p>
            <a:pPr lvl="1" eaLnBrk="1" hangingPunct="1"/>
            <a:endParaRPr lang="en-US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Type of encryption operations used</a:t>
            </a:r>
          </a:p>
          <a:p>
            <a:pPr lvl="1" eaLnBrk="1" hangingPunct="1"/>
            <a:r>
              <a:rPr lang="en-US" altLang="en-US" dirty="0" smtClean="0">
                <a:solidFill>
                  <a:srgbClr val="002060"/>
                </a:solidFill>
              </a:rPr>
              <a:t>substitution / transposition / product</a:t>
            </a:r>
          </a:p>
          <a:p>
            <a:pPr lvl="1" eaLnBrk="1" hangingPunct="1"/>
            <a:endParaRPr lang="en-US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Way in which plaintext is processed</a:t>
            </a:r>
          </a:p>
          <a:p>
            <a:pPr lvl="1" eaLnBrk="1" hangingPunct="1"/>
            <a:r>
              <a:rPr lang="en-US" altLang="en-US" dirty="0" smtClean="0">
                <a:solidFill>
                  <a:srgbClr val="002060"/>
                </a:solidFill>
              </a:rPr>
              <a:t>block / stream</a:t>
            </a:r>
            <a:endParaRPr lang="en-AU" altLang="en-US" dirty="0" smtClean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48232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Outline</a:t>
            </a:r>
          </a:p>
        </p:txBody>
      </p:sp>
      <p:sp>
        <p:nvSpPr>
          <p:cNvPr id="133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altLang="en-US" dirty="0" smtClean="0"/>
              <a:t>Overview of Cryptography</a:t>
            </a:r>
          </a:p>
          <a:p>
            <a:pPr eaLnBrk="1" hangingPunct="1"/>
            <a:r>
              <a:rPr lang="en-US" altLang="en-US" dirty="0" smtClean="0">
                <a:solidFill>
                  <a:srgbClr val="FF0000"/>
                </a:solidFill>
              </a:rPr>
              <a:t>Classical Symmetric Cipher</a:t>
            </a:r>
          </a:p>
          <a:p>
            <a:pPr lvl="1" eaLnBrk="1" hangingPunct="1"/>
            <a:r>
              <a:rPr lang="en-US" altLang="en-US" dirty="0" smtClean="0">
                <a:solidFill>
                  <a:srgbClr val="FF0000"/>
                </a:solidFill>
              </a:rPr>
              <a:t>Substitution Cipher</a:t>
            </a:r>
          </a:p>
          <a:p>
            <a:pPr lvl="1" eaLnBrk="1" hangingPunct="1"/>
            <a:r>
              <a:rPr lang="en-US" altLang="en-US" dirty="0" smtClean="0">
                <a:solidFill>
                  <a:srgbClr val="FF0000"/>
                </a:solidFill>
              </a:rPr>
              <a:t>Transposition Cipher</a:t>
            </a: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9145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0"/>
            <a:ext cx="8229600" cy="1244601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Symmetric Cipher Model</a:t>
            </a:r>
            <a:endParaRPr lang="en-AU" altLang="en-US" dirty="0" smtClean="0"/>
          </a:p>
        </p:txBody>
      </p:sp>
      <p:pic>
        <p:nvPicPr>
          <p:cNvPr id="14339" name="Picture 3"/>
          <p:cNvPicPr>
            <a:picLocks noGrp="1" noChangeAspect="1" noChangeArrowheads="1"/>
          </p:cNvPicPr>
          <p:nvPr>
            <p:ph type="body" idx="1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304800" y="1474788"/>
            <a:ext cx="8458200" cy="4651375"/>
          </a:xfrm>
        </p:spPr>
      </p:pic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68095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 altLang="en-US" smtClean="0"/>
              <a:t>Requirements</a:t>
            </a:r>
            <a:endParaRPr lang="en-AU" altLang="en-US" smtClean="0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209800"/>
            <a:ext cx="8534400" cy="4146550"/>
          </a:xfrm>
        </p:spPr>
        <p:txBody>
          <a:bodyPr>
            <a:normAutofit/>
          </a:bodyPr>
          <a:lstStyle/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Two requirements for secure use of symmetric encryption:</a:t>
            </a:r>
          </a:p>
          <a:p>
            <a:pPr lvl="1" eaLnBrk="1" hangingPunct="1"/>
            <a:r>
              <a:rPr lang="en-US" altLang="en-US" dirty="0" smtClean="0">
                <a:solidFill>
                  <a:srgbClr val="002060"/>
                </a:solidFill>
              </a:rPr>
              <a:t>a strong encryption algorithm</a:t>
            </a:r>
          </a:p>
          <a:p>
            <a:pPr lvl="1" eaLnBrk="1" hangingPunct="1"/>
            <a:r>
              <a:rPr lang="en-US" altLang="en-US" dirty="0" smtClean="0">
                <a:solidFill>
                  <a:srgbClr val="002060"/>
                </a:solidFill>
              </a:rPr>
              <a:t>a secret key known only to sender / receiver</a:t>
            </a:r>
          </a:p>
          <a:p>
            <a:pPr lvl="1" eaLnBrk="1" hangingPunct="1">
              <a:buFontTx/>
              <a:buNone/>
            </a:pPr>
            <a:r>
              <a:rPr lang="en-US" altLang="en-US" i="1" dirty="0" smtClean="0">
                <a:solidFill>
                  <a:srgbClr val="002060"/>
                </a:solidFill>
              </a:rPr>
              <a:t>	Y </a:t>
            </a:r>
            <a:r>
              <a:rPr lang="en-US" altLang="en-US" dirty="0" smtClean="0">
                <a:solidFill>
                  <a:srgbClr val="002060"/>
                </a:solidFill>
              </a:rPr>
              <a:t>= E</a:t>
            </a:r>
            <a:r>
              <a:rPr lang="en-US" altLang="en-US" sz="2000" i="1" baseline="-25000" dirty="0" smtClean="0">
                <a:solidFill>
                  <a:srgbClr val="002060"/>
                </a:solidFill>
              </a:rPr>
              <a:t>K</a:t>
            </a:r>
            <a:r>
              <a:rPr lang="en-US" altLang="en-US" dirty="0" smtClean="0">
                <a:solidFill>
                  <a:srgbClr val="002060"/>
                </a:solidFill>
              </a:rPr>
              <a:t>(</a:t>
            </a:r>
            <a:r>
              <a:rPr lang="en-US" altLang="en-US" i="1" dirty="0" smtClean="0">
                <a:solidFill>
                  <a:srgbClr val="002060"/>
                </a:solidFill>
              </a:rPr>
              <a:t>X</a:t>
            </a:r>
            <a:r>
              <a:rPr lang="en-US" altLang="en-US" dirty="0" smtClean="0">
                <a:solidFill>
                  <a:srgbClr val="002060"/>
                </a:solidFill>
              </a:rPr>
              <a:t>)</a:t>
            </a:r>
          </a:p>
          <a:p>
            <a:pPr lvl="1" eaLnBrk="1" hangingPunct="1">
              <a:buFontTx/>
              <a:buNone/>
            </a:pPr>
            <a:r>
              <a:rPr lang="en-US" altLang="en-US" i="1" dirty="0" smtClean="0">
                <a:solidFill>
                  <a:srgbClr val="002060"/>
                </a:solidFill>
              </a:rPr>
              <a:t>	X </a:t>
            </a:r>
            <a:r>
              <a:rPr lang="en-US" altLang="en-US" dirty="0" smtClean="0">
                <a:solidFill>
                  <a:srgbClr val="002060"/>
                </a:solidFill>
              </a:rPr>
              <a:t>= D</a:t>
            </a:r>
            <a:r>
              <a:rPr lang="en-US" altLang="en-US" sz="2000" i="1" baseline="-25000" dirty="0" smtClean="0">
                <a:solidFill>
                  <a:srgbClr val="002060"/>
                </a:solidFill>
              </a:rPr>
              <a:t>K</a:t>
            </a:r>
            <a:r>
              <a:rPr lang="en-US" altLang="en-US" dirty="0" smtClean="0">
                <a:solidFill>
                  <a:srgbClr val="002060"/>
                </a:solidFill>
              </a:rPr>
              <a:t>(</a:t>
            </a:r>
            <a:r>
              <a:rPr lang="en-US" altLang="en-US" i="1" dirty="0" smtClean="0">
                <a:solidFill>
                  <a:srgbClr val="002060"/>
                </a:solidFill>
              </a:rPr>
              <a:t>Y</a:t>
            </a:r>
            <a:r>
              <a:rPr lang="en-US" altLang="en-US" dirty="0" smtClean="0">
                <a:solidFill>
                  <a:srgbClr val="002060"/>
                </a:solidFill>
              </a:rPr>
              <a:t>)</a:t>
            </a:r>
          </a:p>
          <a:p>
            <a:pPr lvl="1" eaLnBrk="1" hangingPunct="1">
              <a:buFontTx/>
              <a:buNone/>
            </a:pPr>
            <a:endParaRPr lang="en-US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Assume encryption algorithm is known</a:t>
            </a:r>
          </a:p>
          <a:p>
            <a:pPr eaLnBrk="1" hangingPunct="1"/>
            <a:endParaRPr lang="en-US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Implies a secure channel to distribute key</a:t>
            </a:r>
            <a:endParaRPr lang="en-AU" altLang="en-US" dirty="0" smtClean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947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600200"/>
          </a:xfrm>
        </p:spPr>
        <p:txBody>
          <a:bodyPr/>
          <a:lstStyle/>
          <a:p>
            <a:pPr eaLnBrk="1" hangingPunct="1"/>
            <a:r>
              <a:rPr lang="en-US" altLang="en-US" dirty="0" smtClean="0"/>
              <a:t>Classical Substitution Ciphers</a:t>
            </a:r>
            <a:endParaRPr lang="en-AU" altLang="en-US" dirty="0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457200" y="2819400"/>
            <a:ext cx="8229600" cy="2895600"/>
          </a:xfrm>
        </p:spPr>
        <p:txBody>
          <a:bodyPr/>
          <a:lstStyle/>
          <a:p>
            <a:pPr eaLnBrk="1" hangingPunct="1"/>
            <a:r>
              <a:rPr lang="en-AU" altLang="en-US" dirty="0" smtClean="0">
                <a:solidFill>
                  <a:srgbClr val="002060"/>
                </a:solidFill>
              </a:rPr>
              <a:t>Letters of plaintext are replaced by other letters or by numbers or symbols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r>
              <a:rPr lang="en-US" altLang="en-US" dirty="0" smtClean="0">
                <a:solidFill>
                  <a:srgbClr val="002060"/>
                </a:solidFill>
              </a:rPr>
              <a:t>Plaintext is </a:t>
            </a:r>
            <a:r>
              <a:rPr lang="en-AU" altLang="en-US" dirty="0" smtClean="0">
                <a:solidFill>
                  <a:srgbClr val="002060"/>
                </a:solidFill>
              </a:rPr>
              <a:t>viewed as a sequence of bits, then substitution replaces plaintext bit patterns with </a:t>
            </a:r>
            <a:r>
              <a:rPr lang="en-AU" altLang="en-US" dirty="0" err="1" smtClean="0">
                <a:solidFill>
                  <a:srgbClr val="002060"/>
                </a:solidFill>
              </a:rPr>
              <a:t>ciphertext</a:t>
            </a:r>
            <a:r>
              <a:rPr lang="en-AU" altLang="en-US" dirty="0" smtClean="0">
                <a:solidFill>
                  <a:srgbClr val="002060"/>
                </a:solidFill>
              </a:rPr>
              <a:t> bit patterns</a:t>
            </a: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  <a:p>
            <a:pPr eaLnBrk="1" hangingPunct="1"/>
            <a:endParaRPr lang="en-AU" altLang="en-US" dirty="0" smtClean="0">
              <a:solidFill>
                <a:srgbClr val="002060"/>
              </a:solidFill>
            </a:endParaRPr>
          </a:p>
        </p:txBody>
      </p:sp>
      <p:sp>
        <p:nvSpPr>
          <p:cNvPr id="2" name="Footer Placeholder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Computer Security - Ishik</a:t>
            </a:r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72430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Executive">
      <a:majorFont>
        <a:latin typeface="Century Gothic"/>
        <a:ea typeface=""/>
        <a:cs typeface=""/>
        <a:font script="Jpan" typeface="HGｺﾞｼｯｸM"/>
        <a:font script="Hang" typeface="HY중고딕"/>
        <a:font script="Hans" typeface="幼圆"/>
        <a:font script="Hant" typeface="微軟正黑體"/>
        <a:font script="Arab" typeface="Tahoma"/>
        <a:font script="Hebr" typeface="Gisha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alatino Linotype"/>
        <a:ea typeface=""/>
        <a:cs typeface=""/>
        <a:font script="Jpan" typeface="HGS明朝E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Executive">
    <a:dk1>
      <a:sysClr val="windowText" lastClr="000000"/>
    </a:dk1>
    <a:lt1>
      <a:sysClr val="window" lastClr="FFFFFF"/>
    </a:lt1>
    <a:dk2>
      <a:srgbClr val="2F5897"/>
    </a:dk2>
    <a:lt2>
      <a:srgbClr val="E4E9EF"/>
    </a:lt2>
    <a:accent1>
      <a:srgbClr val="6076B4"/>
    </a:accent1>
    <a:accent2>
      <a:srgbClr val="9C5252"/>
    </a:accent2>
    <a:accent3>
      <a:srgbClr val="E68422"/>
    </a:accent3>
    <a:accent4>
      <a:srgbClr val="846648"/>
    </a:accent4>
    <a:accent5>
      <a:srgbClr val="63891F"/>
    </a:accent5>
    <a:accent6>
      <a:srgbClr val="758085"/>
    </a:accent6>
    <a:hlink>
      <a:srgbClr val="3399FF"/>
    </a:hlink>
    <a:folHlink>
      <a:srgbClr val="B2B2B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3861</TotalTime>
  <Words>1629</Words>
  <Application>Microsoft Office PowerPoint</Application>
  <PresentationFormat>On-screen Show (4:3)</PresentationFormat>
  <Paragraphs>237</Paragraphs>
  <Slides>21</Slides>
  <Notes>11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8" baseType="lpstr">
      <vt:lpstr>Arial</vt:lpstr>
      <vt:lpstr>Calibri</vt:lpstr>
      <vt:lpstr>Century Gothic</vt:lpstr>
      <vt:lpstr>Courier New</vt:lpstr>
      <vt:lpstr>Palatino Linotype</vt:lpstr>
      <vt:lpstr>Times New Roman</vt:lpstr>
      <vt:lpstr>Executive</vt:lpstr>
      <vt:lpstr>  Information Security IT423</vt:lpstr>
      <vt:lpstr>Learning Objectives </vt:lpstr>
      <vt:lpstr>Outline</vt:lpstr>
      <vt:lpstr>Basic Terminology</vt:lpstr>
      <vt:lpstr>Classification of Cryptography</vt:lpstr>
      <vt:lpstr>Outline</vt:lpstr>
      <vt:lpstr>Symmetric Cipher Model</vt:lpstr>
      <vt:lpstr>Requirements</vt:lpstr>
      <vt:lpstr>Classical Substitution Ciphers</vt:lpstr>
      <vt:lpstr>Caesar Cipher</vt:lpstr>
      <vt:lpstr>Caesar Cipher</vt:lpstr>
      <vt:lpstr>Cryptanalysis of Caesar Cipher </vt:lpstr>
      <vt:lpstr>Monoalphabetic Cipher</vt:lpstr>
      <vt:lpstr>Monoalphabetic Cipher Security</vt:lpstr>
      <vt:lpstr>English Letter Frequencies</vt:lpstr>
      <vt:lpstr>Example Cryptanalysis</vt:lpstr>
      <vt:lpstr>Transposition Ciphers</vt:lpstr>
      <vt:lpstr>Rail Fence cipher</vt:lpstr>
      <vt:lpstr>Product Ciphers</vt:lpstr>
      <vt:lpstr>Quiz ONE  </vt:lpstr>
      <vt:lpstr>Class End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Artificial Intelligence</dc:title>
  <dc:creator>Saman Abdullah</dc:creator>
  <cp:lastModifiedBy>Saman Abdullah</cp:lastModifiedBy>
  <cp:revision>135</cp:revision>
  <dcterms:created xsi:type="dcterms:W3CDTF">2006-08-16T00:00:00Z</dcterms:created>
  <dcterms:modified xsi:type="dcterms:W3CDTF">2018-04-12T10:16:18Z</dcterms:modified>
</cp:coreProperties>
</file>