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50"/>
  </p:notesMasterIdLst>
  <p:sldIdLst>
    <p:sldId id="256" r:id="rId2"/>
    <p:sldId id="339" r:id="rId3"/>
    <p:sldId id="335" r:id="rId4"/>
    <p:sldId id="337" r:id="rId5"/>
    <p:sldId id="338" r:id="rId6"/>
    <p:sldId id="340" r:id="rId7"/>
    <p:sldId id="342" r:id="rId8"/>
    <p:sldId id="341" r:id="rId9"/>
    <p:sldId id="336" r:id="rId10"/>
    <p:sldId id="344" r:id="rId11"/>
    <p:sldId id="343" r:id="rId12"/>
    <p:sldId id="345" r:id="rId13"/>
    <p:sldId id="346" r:id="rId14"/>
    <p:sldId id="347" r:id="rId15"/>
    <p:sldId id="349" r:id="rId16"/>
    <p:sldId id="350" r:id="rId17"/>
    <p:sldId id="351" r:id="rId18"/>
    <p:sldId id="352" r:id="rId19"/>
    <p:sldId id="353" r:id="rId20"/>
    <p:sldId id="354" r:id="rId21"/>
    <p:sldId id="355" r:id="rId22"/>
    <p:sldId id="356" r:id="rId23"/>
    <p:sldId id="357" r:id="rId24"/>
    <p:sldId id="358" r:id="rId25"/>
    <p:sldId id="360" r:id="rId26"/>
    <p:sldId id="361" r:id="rId27"/>
    <p:sldId id="362" r:id="rId28"/>
    <p:sldId id="363" r:id="rId29"/>
    <p:sldId id="359" r:id="rId30"/>
    <p:sldId id="366" r:id="rId31"/>
    <p:sldId id="367" r:id="rId32"/>
    <p:sldId id="368" r:id="rId33"/>
    <p:sldId id="369" r:id="rId34"/>
    <p:sldId id="370" r:id="rId35"/>
    <p:sldId id="371" r:id="rId36"/>
    <p:sldId id="372" r:id="rId37"/>
    <p:sldId id="373" r:id="rId38"/>
    <p:sldId id="374" r:id="rId39"/>
    <p:sldId id="375" r:id="rId40"/>
    <p:sldId id="376" r:id="rId41"/>
    <p:sldId id="377" r:id="rId42"/>
    <p:sldId id="378" r:id="rId43"/>
    <p:sldId id="379" r:id="rId44"/>
    <p:sldId id="380" r:id="rId45"/>
    <p:sldId id="381" r:id="rId46"/>
    <p:sldId id="382" r:id="rId47"/>
    <p:sldId id="383" r:id="rId48"/>
    <p:sldId id="331"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8" autoAdjust="0"/>
    <p:restoredTop sz="90485" autoAdjust="0"/>
  </p:normalViewPr>
  <p:slideViewPr>
    <p:cSldViewPr>
      <p:cViewPr varScale="1">
        <p:scale>
          <a:sx n="67" d="100"/>
          <a:sy n="67" d="100"/>
        </p:scale>
        <p:origin x="14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0687B3-7330-4369-8384-7DAAF3B5A2D4}" type="datetimeFigureOut">
              <a:rPr lang="en-US" smtClean="0"/>
              <a:t>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98584-10C4-430C-B21C-F83DFFB09E1E}" type="slidenum">
              <a:rPr lang="en-US" smtClean="0"/>
              <a:t>‹#›</a:t>
            </a:fld>
            <a:endParaRPr lang="en-US"/>
          </a:p>
        </p:txBody>
      </p:sp>
    </p:spTree>
    <p:extLst>
      <p:ext uri="{BB962C8B-B14F-4D97-AF65-F5344CB8AC3E}">
        <p14:creationId xmlns:p14="http://schemas.microsoft.com/office/powerpoint/2010/main" val="1646765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BF078F-B8EE-42AE-9CF8-DF257E5A4594}" type="slidenum">
              <a:rPr lang="en-US" altLang="en-US"/>
              <a:pPr/>
              <a:t>38</a:t>
            </a:fld>
            <a:endParaRPr lang="en-US" alt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r>
              <a:rPr lang="en-US" altLang="en-US" dirty="0"/>
              <a:t>2**40 is 1 trillion – and I stopped computing</a:t>
            </a:r>
          </a:p>
          <a:p>
            <a:r>
              <a:rPr lang="en-US" altLang="en-US" dirty="0"/>
              <a:t>2**10 = ~1000</a:t>
            </a:r>
          </a:p>
          <a:p>
            <a:r>
              <a:rPr lang="en-US" altLang="en-US" dirty="0"/>
              <a:t>2**20 =~1M</a:t>
            </a:r>
          </a:p>
        </p:txBody>
      </p:sp>
    </p:spTree>
    <p:extLst>
      <p:ext uri="{BB962C8B-B14F-4D97-AF65-F5344CB8AC3E}">
        <p14:creationId xmlns:p14="http://schemas.microsoft.com/office/powerpoint/2010/main" val="842660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BD7EA-C6D0-4832-B393-3AFC01C3E2BC}" type="slidenum">
              <a:rPr lang="en-US" altLang="en-US"/>
              <a:pPr/>
              <a:t>41</a:t>
            </a:fld>
            <a:endParaRPr lang="en-US" alt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r>
              <a:rPr lang="en-US" altLang="en-US" sz="1800" dirty="0"/>
              <a:t>Caesar cipher is bad </a:t>
            </a:r>
            <a:r>
              <a:rPr lang="en-US" altLang="en-US" sz="1800" dirty="0" err="1"/>
              <a:t>wrt</a:t>
            </a:r>
            <a:r>
              <a:rPr lang="en-US" altLang="en-US" sz="1800" dirty="0"/>
              <a:t> </a:t>
            </a:r>
            <a:r>
              <a:rPr lang="en-US" altLang="en-US" sz="1800" b="1" dirty="0"/>
              <a:t>confusion</a:t>
            </a:r>
            <a:r>
              <a:rPr lang="en-US" altLang="en-US" sz="1800" dirty="0"/>
              <a:t> – if a cryptanalyst breaks part of the code – it is very clear how to break the rest.</a:t>
            </a:r>
          </a:p>
          <a:p>
            <a:endParaRPr lang="en-US" altLang="en-US" sz="1800" dirty="0"/>
          </a:p>
          <a:p>
            <a:r>
              <a:rPr lang="en-US" altLang="en-US" sz="1800" dirty="0"/>
              <a:t>Polyalphabetic substitution with a key longer than the message length provides good confusion</a:t>
            </a:r>
          </a:p>
          <a:p>
            <a:endParaRPr lang="en-US" altLang="en-US" sz="1800" dirty="0"/>
          </a:p>
          <a:p>
            <a:endParaRPr lang="en-US" altLang="en-US" dirty="0"/>
          </a:p>
        </p:txBody>
      </p:sp>
    </p:spTree>
    <p:extLst>
      <p:ext uri="{BB962C8B-B14F-4D97-AF65-F5344CB8AC3E}">
        <p14:creationId xmlns:p14="http://schemas.microsoft.com/office/powerpoint/2010/main" val="1830530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070DC4-0CF0-43D8-BAD4-DD83FA18CD54}" type="slidenum">
              <a:rPr lang="en-US" altLang="en-US"/>
              <a:pPr/>
              <a:t>43</a:t>
            </a:fld>
            <a:endParaRPr lang="en-US" alt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US" altLang="en-US"/>
              <a:t>E(2) </a:t>
            </a:r>
            <a:r>
              <a:rPr lang="en-US" altLang="en-US">
                <a:sym typeface="Wingdings" panose="05000000000000000000" pitchFamily="2" charset="2"/>
              </a:rPr>
              <a:t> 6        Note that mapping can be reversed</a:t>
            </a:r>
            <a:endParaRPr lang="en-US" altLang="en-US"/>
          </a:p>
        </p:txBody>
      </p:sp>
    </p:spTree>
    <p:extLst>
      <p:ext uri="{BB962C8B-B14F-4D97-AF65-F5344CB8AC3E}">
        <p14:creationId xmlns:p14="http://schemas.microsoft.com/office/powerpoint/2010/main" val="3470929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893F1A-D404-481B-8F64-0A7E8DC9D66A}" type="slidenum">
              <a:rPr lang="en-US" altLang="en-US"/>
              <a:pPr/>
              <a:t>44</a:t>
            </a:fld>
            <a:endParaRPr lang="en-US" altLang="en-US"/>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r>
              <a:rPr lang="en-US" altLang="en-US">
                <a:sym typeface="Wingdings" panose="05000000000000000000" pitchFamily="2" charset="2"/>
              </a:rPr>
              <a:t>Note that mapping can be reversed</a:t>
            </a:r>
            <a:endParaRPr lang="en-US" altLang="en-US"/>
          </a:p>
          <a:p>
            <a:endParaRPr lang="en-US" altLang="en-US"/>
          </a:p>
        </p:txBody>
      </p:sp>
    </p:spTree>
    <p:extLst>
      <p:ext uri="{BB962C8B-B14F-4D97-AF65-F5344CB8AC3E}">
        <p14:creationId xmlns:p14="http://schemas.microsoft.com/office/powerpoint/2010/main" val="2598109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92367BD-0C9A-409A-930C-0715F30FAFDF}" type="datetime1">
              <a:rPr lang="en-US" smtClean="0"/>
              <a:t>3/1/2018</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r>
              <a:rPr lang="en-US" smtClean="0"/>
              <a:t>Computer Security - Ishik</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D97B65-024F-4498-8CA6-D12694710F59}" type="datetime1">
              <a:rPr lang="en-US" smtClean="0"/>
              <a:t>3/1/2018</a:t>
            </a:fld>
            <a:endParaRPr lang="en-US"/>
          </a:p>
        </p:txBody>
      </p:sp>
      <p:sp>
        <p:nvSpPr>
          <p:cNvPr id="5" name="Footer Placeholder 4"/>
          <p:cNvSpPr>
            <a:spLocks noGrp="1"/>
          </p:cNvSpPr>
          <p:nvPr>
            <p:ph type="ftr" sz="quarter" idx="11"/>
          </p:nvPr>
        </p:nvSpPr>
        <p:spPr/>
        <p:txBody>
          <a:bodyPr/>
          <a:lstStyle/>
          <a:p>
            <a:r>
              <a:rPr lang="en-US" smtClean="0"/>
              <a:t>Computer Security - Ishik</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9E4975-6F0A-4BAC-BFD0-CF3DC132EA68}" type="datetime1">
              <a:rPr lang="en-US" smtClean="0"/>
              <a:t>3/1/2018</a:t>
            </a:fld>
            <a:endParaRPr lang="en-US"/>
          </a:p>
        </p:txBody>
      </p:sp>
      <p:sp>
        <p:nvSpPr>
          <p:cNvPr id="5" name="Footer Placeholder 4"/>
          <p:cNvSpPr>
            <a:spLocks noGrp="1"/>
          </p:cNvSpPr>
          <p:nvPr>
            <p:ph type="ftr" sz="quarter" idx="11"/>
          </p:nvPr>
        </p:nvSpPr>
        <p:spPr/>
        <p:txBody>
          <a:bodyPr/>
          <a:lstStyle/>
          <a:p>
            <a:r>
              <a:rPr lang="en-US" smtClean="0"/>
              <a:t>Computer Security - Ishik</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endParaRPr lang="en-US"/>
          </a:p>
        </p:txBody>
      </p:sp>
      <p:sp>
        <p:nvSpPr>
          <p:cNvPr id="4" name="Date Placeholder 3"/>
          <p:cNvSpPr>
            <a:spLocks noGrp="1"/>
          </p:cNvSpPr>
          <p:nvPr>
            <p:ph type="dt" sz="half" idx="10"/>
          </p:nvPr>
        </p:nvSpPr>
        <p:spPr>
          <a:xfrm>
            <a:off x="914400" y="6324600"/>
            <a:ext cx="1905000" cy="457200"/>
          </a:xfrm>
        </p:spPr>
        <p:txBody>
          <a:bodyPr/>
          <a:lstStyle>
            <a:lvl1pPr>
              <a:defRPr/>
            </a:lvl1pPr>
          </a:lstStyle>
          <a:p>
            <a:r>
              <a:rPr lang="en-US" altLang="en-US"/>
              <a:t>April 30th, 2004</a:t>
            </a:r>
          </a:p>
        </p:txBody>
      </p:sp>
      <p:sp>
        <p:nvSpPr>
          <p:cNvPr id="5" name="Footer Placeholder 4"/>
          <p:cNvSpPr>
            <a:spLocks noGrp="1"/>
          </p:cNvSpPr>
          <p:nvPr>
            <p:ph type="ftr" sz="quarter" idx="11"/>
          </p:nvPr>
        </p:nvSpPr>
        <p:spPr>
          <a:xfrm>
            <a:off x="3352800" y="6324600"/>
            <a:ext cx="2895600" cy="457200"/>
          </a:xfrm>
        </p:spPr>
        <p:txBody>
          <a:bodyPr/>
          <a:lstStyle>
            <a:lvl1pPr>
              <a:defRPr/>
            </a:lvl1pPr>
          </a:lstStyle>
          <a:p>
            <a:r>
              <a:rPr lang="en-US" altLang="en-US"/>
              <a:t>IS 551</a:t>
            </a:r>
          </a:p>
        </p:txBody>
      </p:sp>
      <p:sp>
        <p:nvSpPr>
          <p:cNvPr id="6" name="Slide Number Placeholder 5"/>
          <p:cNvSpPr>
            <a:spLocks noGrp="1"/>
          </p:cNvSpPr>
          <p:nvPr>
            <p:ph type="sldNum" sz="quarter" idx="12"/>
          </p:nvPr>
        </p:nvSpPr>
        <p:spPr>
          <a:xfrm>
            <a:off x="6781800" y="6324600"/>
            <a:ext cx="1905000" cy="457200"/>
          </a:xfrm>
        </p:spPr>
        <p:txBody>
          <a:bodyPr/>
          <a:lstStyle>
            <a:lvl1pPr>
              <a:defRPr/>
            </a:lvl1pPr>
          </a:lstStyle>
          <a:p>
            <a:fld id="{6D6D36FD-81E5-47C4-ADE5-1A21128EF740}" type="slidenum">
              <a:rPr lang="en-US" altLang="en-US"/>
              <a:pPr/>
              <a:t>‹#›</a:t>
            </a:fld>
            <a:endParaRPr lang="en-US" altLang="en-US"/>
          </a:p>
        </p:txBody>
      </p:sp>
    </p:spTree>
    <p:extLst>
      <p:ext uri="{BB962C8B-B14F-4D97-AF65-F5344CB8AC3E}">
        <p14:creationId xmlns:p14="http://schemas.microsoft.com/office/powerpoint/2010/main" val="2846909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0F876D81-51D1-4275-A7D2-99476046D12E}" type="slidenum">
              <a:rPr lang="en-US" altLang="en-US"/>
              <a:pPr/>
              <a:t>‹#›</a:t>
            </a:fld>
            <a:endParaRPr lang="en-US" altLang="en-US"/>
          </a:p>
        </p:txBody>
      </p:sp>
    </p:spTree>
    <p:extLst>
      <p:ext uri="{BB962C8B-B14F-4D97-AF65-F5344CB8AC3E}">
        <p14:creationId xmlns:p14="http://schemas.microsoft.com/office/powerpoint/2010/main" val="272867719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CAD16D26-4C50-4AC1-8C8B-5B58AB4D73D3}" type="datetime1">
              <a:rPr lang="en-US" smtClean="0"/>
              <a:t>3/1/2018</a:t>
            </a:fld>
            <a:endParaRPr lang="en-US"/>
          </a:p>
        </p:txBody>
      </p:sp>
      <p:sp>
        <p:nvSpPr>
          <p:cNvPr id="5" name="Footer Placeholder 4"/>
          <p:cNvSpPr>
            <a:spLocks noGrp="1"/>
          </p:cNvSpPr>
          <p:nvPr>
            <p:ph type="ftr" sz="quarter" idx="11"/>
          </p:nvPr>
        </p:nvSpPr>
        <p:spPr/>
        <p:txBody>
          <a:bodyPr/>
          <a:lstStyle/>
          <a:p>
            <a:r>
              <a:rPr lang="en-US" smtClean="0"/>
              <a:t>Computer Security - Ishik</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8951C3-A590-41BF-B26C-684B504927FE}" type="datetime1">
              <a:rPr lang="en-US" smtClean="0"/>
              <a:t>3/1/2018</a:t>
            </a:fld>
            <a:endParaRPr lang="en-US"/>
          </a:p>
        </p:txBody>
      </p:sp>
      <p:sp>
        <p:nvSpPr>
          <p:cNvPr id="5" name="Footer Placeholder 4"/>
          <p:cNvSpPr>
            <a:spLocks noGrp="1"/>
          </p:cNvSpPr>
          <p:nvPr>
            <p:ph type="ftr" sz="quarter" idx="11"/>
          </p:nvPr>
        </p:nvSpPr>
        <p:spPr/>
        <p:txBody>
          <a:bodyPr/>
          <a:lstStyle/>
          <a:p>
            <a:r>
              <a:rPr lang="en-US" smtClean="0"/>
              <a:t>Computer Security - Ishik</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3EAACD0F-E75D-48E2-9D14-F585A402E563}" type="datetime1">
              <a:rPr lang="en-US" smtClean="0"/>
              <a:t>3/1/2018</a:t>
            </a:fld>
            <a:endParaRPr lang="en-US"/>
          </a:p>
        </p:txBody>
      </p:sp>
      <p:sp>
        <p:nvSpPr>
          <p:cNvPr id="6" name="Footer Placeholder 5"/>
          <p:cNvSpPr>
            <a:spLocks noGrp="1"/>
          </p:cNvSpPr>
          <p:nvPr>
            <p:ph type="ftr" sz="quarter" idx="11"/>
          </p:nvPr>
        </p:nvSpPr>
        <p:spPr/>
        <p:txBody>
          <a:bodyPr/>
          <a:lstStyle/>
          <a:p>
            <a:r>
              <a:rPr lang="en-US" smtClean="0"/>
              <a:t>Computer Security - Ishik</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2C0D96D-5416-4756-BEFD-10FE49EC266C}" type="datetime1">
              <a:rPr lang="en-US" smtClean="0"/>
              <a:t>3/1/2018</a:t>
            </a:fld>
            <a:endParaRPr lang="en-US"/>
          </a:p>
        </p:txBody>
      </p:sp>
      <p:sp>
        <p:nvSpPr>
          <p:cNvPr id="8" name="Footer Placeholder 7"/>
          <p:cNvSpPr>
            <a:spLocks noGrp="1"/>
          </p:cNvSpPr>
          <p:nvPr>
            <p:ph type="ftr" sz="quarter" idx="11"/>
          </p:nvPr>
        </p:nvSpPr>
        <p:spPr/>
        <p:txBody>
          <a:bodyPr/>
          <a:lstStyle/>
          <a:p>
            <a:r>
              <a:rPr lang="en-US" smtClean="0"/>
              <a:t>Computer Security - Ishik</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64DEF4-8C15-435D-B1FF-5C02323EF4C2}" type="datetime1">
              <a:rPr lang="en-US" smtClean="0"/>
              <a:t>3/1/2018</a:t>
            </a:fld>
            <a:endParaRPr lang="en-US"/>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E79B8-595D-4E12-B996-FE18AC1B608E}" type="datetime1">
              <a:rPr lang="en-US" smtClean="0"/>
              <a:t>3/1/2018</a:t>
            </a:fld>
            <a:endParaRPr lang="en-US"/>
          </a:p>
        </p:txBody>
      </p:sp>
      <p:sp>
        <p:nvSpPr>
          <p:cNvPr id="3" name="Footer Placeholder 2"/>
          <p:cNvSpPr>
            <a:spLocks noGrp="1"/>
          </p:cNvSpPr>
          <p:nvPr>
            <p:ph type="ftr" sz="quarter" idx="11"/>
          </p:nvPr>
        </p:nvSpPr>
        <p:spPr/>
        <p:txBody>
          <a:bodyPr/>
          <a:lstStyle/>
          <a:p>
            <a:r>
              <a:rPr lang="en-US" smtClean="0"/>
              <a:t>Computer Security - Ishik</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74723E-D1DF-4523-8A4B-792BD06FFF82}" type="datetime1">
              <a:rPr lang="en-US" smtClean="0"/>
              <a:t>3/1/2018</a:t>
            </a:fld>
            <a:endParaRPr lang="en-US"/>
          </a:p>
        </p:txBody>
      </p:sp>
      <p:sp>
        <p:nvSpPr>
          <p:cNvPr id="6" name="Footer Placeholder 5"/>
          <p:cNvSpPr>
            <a:spLocks noGrp="1"/>
          </p:cNvSpPr>
          <p:nvPr>
            <p:ph type="ftr" sz="quarter" idx="11"/>
          </p:nvPr>
        </p:nvSpPr>
        <p:spPr/>
        <p:txBody>
          <a:bodyPr/>
          <a:lstStyle/>
          <a:p>
            <a:r>
              <a:rPr lang="en-US" smtClean="0"/>
              <a:t>Computer Security - Ishik</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D39AD5-6F00-4932-BA33-5D963FC0965B}" type="datetime1">
              <a:rPr lang="en-US" smtClean="0"/>
              <a:t>3/1/2018</a:t>
            </a:fld>
            <a:endParaRPr lang="en-US"/>
          </a:p>
        </p:txBody>
      </p:sp>
      <p:sp>
        <p:nvSpPr>
          <p:cNvPr id="6" name="Footer Placeholder 5"/>
          <p:cNvSpPr>
            <a:spLocks noGrp="1"/>
          </p:cNvSpPr>
          <p:nvPr>
            <p:ph type="ftr" sz="quarter" idx="11"/>
          </p:nvPr>
        </p:nvSpPr>
        <p:spPr/>
        <p:txBody>
          <a:bodyPr/>
          <a:lstStyle/>
          <a:p>
            <a:r>
              <a:rPr lang="en-US" smtClean="0"/>
              <a:t>Computer Security - Ishik</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B5B5A29-3647-422C-93F5-6F7702152950}" type="datetime1">
              <a:rPr lang="en-US" smtClean="0"/>
              <a:t>3/1/2018</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Computer Security - Ishik</a:t>
            </a:r>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aman.mirza@ishik.edu.iq"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hyperlink" Target="http://everything2.com/title/matrix" TargetMode="External"/><Relationship Id="rId3" Type="http://schemas.openxmlformats.org/officeDocument/2006/relationships/hyperlink" Target="http://everything2.com/title/simple" TargetMode="External"/><Relationship Id="rId7" Type="http://schemas.openxmlformats.org/officeDocument/2006/relationships/hyperlink" Target="http://everything2.com/title/encryption" TargetMode="External"/><Relationship Id="rId2" Type="http://schemas.openxmlformats.org/officeDocument/2006/relationships/hyperlink" Target="http://everything2.com/title/Cipher" TargetMode="External"/><Relationship Id="rId1" Type="http://schemas.openxmlformats.org/officeDocument/2006/relationships/slideLayout" Target="../slideLayouts/slideLayout2.xml"/><Relationship Id="rId6" Type="http://schemas.openxmlformats.org/officeDocument/2006/relationships/hyperlink" Target="http://everything2.com/title/weak" TargetMode="External"/><Relationship Id="rId11" Type="http://schemas.openxmlformats.org/officeDocument/2006/relationships/hyperlink" Target="http://everything2.com/title/random" TargetMode="External"/><Relationship Id="rId5" Type="http://schemas.openxmlformats.org/officeDocument/2006/relationships/hyperlink" Target="http://everything2.com/title/cipher" TargetMode="External"/><Relationship Id="rId10" Type="http://schemas.openxmlformats.org/officeDocument/2006/relationships/hyperlink" Target="http://everything2.com/title/letter" TargetMode="External"/><Relationship Id="rId4" Type="http://schemas.openxmlformats.org/officeDocument/2006/relationships/hyperlink" Target="http://everything2.com/title/transposition" TargetMode="External"/><Relationship Id="rId9" Type="http://schemas.openxmlformats.org/officeDocument/2006/relationships/hyperlink" Target="http://everything2.com/title/alphabet"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1336384"/>
            <a:ext cx="8150225" cy="2666999"/>
          </a:xfrm>
        </p:spPr>
        <p:txBody>
          <a:bodyPr/>
          <a:lstStyle/>
          <a:p>
            <a:r>
              <a:rPr lang="en-US" sz="6000" dirty="0" smtClean="0">
                <a:effectLst/>
              </a:rPr>
              <a:t/>
            </a:r>
            <a:br>
              <a:rPr lang="en-US" sz="6000" dirty="0" smtClean="0">
                <a:effectLst/>
              </a:rPr>
            </a:br>
            <a:r>
              <a:rPr lang="en-US" altLang="en-US" sz="6000" dirty="0">
                <a:effectLst/>
              </a:rPr>
              <a:t/>
            </a:r>
            <a:br>
              <a:rPr lang="en-US" altLang="en-US" sz="6000" dirty="0">
                <a:effectLst/>
              </a:rPr>
            </a:br>
            <a:r>
              <a:rPr lang="en-US" altLang="en-US" sz="6000" dirty="0" smtClean="0">
                <a:effectLst/>
              </a:rPr>
              <a:t>Information Security</a:t>
            </a:r>
            <a:r>
              <a:rPr lang="en-US" sz="6000" dirty="0">
                <a:effectLst/>
              </a:rPr>
              <a:t/>
            </a:r>
            <a:br>
              <a:rPr lang="en-US" sz="6000" dirty="0">
                <a:effectLst/>
              </a:rPr>
            </a:br>
            <a:r>
              <a:rPr lang="en-US" altLang="en-US" sz="4400" dirty="0" smtClean="0">
                <a:effectLst/>
              </a:rPr>
              <a:t>IT423</a:t>
            </a:r>
            <a:endParaRPr lang="en-US" sz="4400" dirty="0"/>
          </a:p>
        </p:txBody>
      </p:sp>
      <p:sp>
        <p:nvSpPr>
          <p:cNvPr id="3" name="Subtitle 2"/>
          <p:cNvSpPr>
            <a:spLocks noGrp="1"/>
          </p:cNvSpPr>
          <p:nvPr>
            <p:ph type="subTitle" idx="1"/>
          </p:nvPr>
        </p:nvSpPr>
        <p:spPr>
          <a:xfrm>
            <a:off x="1676400" y="4325791"/>
            <a:ext cx="6400800" cy="685800"/>
          </a:xfrm>
        </p:spPr>
        <p:txBody>
          <a:bodyPr>
            <a:normAutofit fontScale="85000" lnSpcReduction="20000"/>
          </a:bodyPr>
          <a:lstStyle/>
          <a:p>
            <a:r>
              <a:rPr lang="en-US" dirty="0" smtClean="0">
                <a:solidFill>
                  <a:srgbClr val="002060"/>
                </a:solidFill>
              </a:rPr>
              <a:t>Semester II</a:t>
            </a:r>
          </a:p>
          <a:p>
            <a:r>
              <a:rPr lang="en-US" dirty="0" smtClean="0">
                <a:solidFill>
                  <a:srgbClr val="002060"/>
                </a:solidFill>
              </a:rPr>
              <a:t>2017 - 2018</a:t>
            </a:r>
            <a:endParaRPr lang="en-US" dirty="0">
              <a:solidFill>
                <a:srgbClr val="002060"/>
              </a:solidFill>
            </a:endParaRPr>
          </a:p>
        </p:txBody>
      </p:sp>
      <p:sp>
        <p:nvSpPr>
          <p:cNvPr id="4" name="AutoShape 2" descr="Description: Description: Uploads UKH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escription: Description: Uploads UKH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Subtitle 2"/>
          <p:cNvSpPr txBox="1">
            <a:spLocks/>
          </p:cNvSpPr>
          <p:nvPr/>
        </p:nvSpPr>
        <p:spPr>
          <a:xfrm>
            <a:off x="3505200" y="5334000"/>
            <a:ext cx="3352800" cy="914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en-US" sz="1800" dirty="0" smtClean="0">
                <a:solidFill>
                  <a:schemeClr val="tx1"/>
                </a:solidFill>
                <a:latin typeface="Times New Roman" pitchFamily="18" charset="0"/>
                <a:cs typeface="Times New Roman" pitchFamily="18" charset="0"/>
              </a:rPr>
              <a:t>Dr. Saman Mirza Abdullah</a:t>
            </a:r>
          </a:p>
          <a:p>
            <a:pPr algn="l"/>
            <a:r>
              <a:rPr lang="en-US" sz="1800" dirty="0" smtClean="0">
                <a:solidFill>
                  <a:schemeClr val="tx1"/>
                </a:solidFill>
                <a:latin typeface="Times New Roman" pitchFamily="18" charset="0"/>
                <a:cs typeface="Times New Roman" pitchFamily="18" charset="0"/>
                <a:hlinkClick r:id="rId2"/>
              </a:rPr>
              <a:t>saman.mirza@ishik.edu.iq</a:t>
            </a:r>
            <a:r>
              <a:rPr lang="en-US" sz="1800" dirty="0" smtClean="0">
                <a:solidFill>
                  <a:schemeClr val="tx1"/>
                </a:solidFill>
                <a:latin typeface="Times New Roman" pitchFamily="18" charset="0"/>
                <a:cs typeface="Times New Roman" pitchFamily="18" charset="0"/>
              </a:rPr>
              <a:t> </a:t>
            </a:r>
          </a:p>
          <a:p>
            <a:pPr algn="l"/>
            <a:endParaRPr lang="en-GB" sz="1800" dirty="0">
              <a:solidFill>
                <a:schemeClr val="tx1"/>
              </a:solidFill>
              <a:latin typeface="Times New Roman" pitchFamily="18" charset="0"/>
              <a:cs typeface="Times New Roman" pitchFamily="18" charset="0"/>
            </a:endParaRPr>
          </a:p>
        </p:txBody>
      </p:sp>
      <p:pic>
        <p:nvPicPr>
          <p:cNvPr id="1026" name="Picture 2"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60337"/>
            <a:ext cx="16764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5083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Playfair </a:t>
            </a:r>
            <a:r>
              <a:rPr lang="en-US" dirty="0" smtClean="0"/>
              <a:t>Ciphering</a:t>
            </a:r>
            <a:br>
              <a:rPr lang="en-US" dirty="0" smtClean="0"/>
            </a:br>
            <a:r>
              <a:rPr lang="en-US" sz="4400" i="1" dirty="0" smtClean="0">
                <a:effectLst/>
              </a:rPr>
              <a:t>Example </a:t>
            </a:r>
            <a:endParaRPr lang="en-US" sz="4400" i="1" dirty="0">
              <a:effectLst/>
            </a:endParaRPr>
          </a:p>
        </p:txBody>
      </p:sp>
      <p:sp>
        <p:nvSpPr>
          <p:cNvPr id="3" name="Content Placeholder 2"/>
          <p:cNvSpPr>
            <a:spLocks noGrp="1"/>
          </p:cNvSpPr>
          <p:nvPr>
            <p:ph idx="1"/>
          </p:nvPr>
        </p:nvSpPr>
        <p:spPr>
          <a:xfrm>
            <a:off x="457200" y="2133600"/>
            <a:ext cx="8229600" cy="3276600"/>
          </a:xfrm>
        </p:spPr>
        <p:txBody>
          <a:bodyPr>
            <a:normAutofit/>
          </a:bodyPr>
          <a:lstStyle/>
          <a:p>
            <a:endParaRPr lang="en-US" dirty="0" smtClean="0">
              <a:solidFill>
                <a:srgbClr val="0070C0"/>
              </a:solidFill>
            </a:endParaRPr>
          </a:p>
          <a:p>
            <a:r>
              <a:rPr lang="en-US" dirty="0" smtClean="0">
                <a:solidFill>
                  <a:srgbClr val="0070C0"/>
                </a:solidFill>
              </a:rPr>
              <a:t>Using </a:t>
            </a:r>
            <a:r>
              <a:rPr lang="en-US" dirty="0">
                <a:solidFill>
                  <a:srgbClr val="0070C0"/>
                </a:solidFill>
              </a:rPr>
              <a:t>these rules, here is the encryption of the plaintext above:</a:t>
            </a:r>
          </a:p>
          <a:p>
            <a:pPr marL="0" indent="0">
              <a:buNone/>
            </a:pPr>
            <a:r>
              <a:rPr lang="en-US" dirty="0">
                <a:solidFill>
                  <a:srgbClr val="0070C0"/>
                </a:solidFill>
              </a:rPr>
              <a:t> </a:t>
            </a:r>
          </a:p>
          <a:p>
            <a:pPr marL="0" indent="0" algn="ctr">
              <a:buNone/>
            </a:pPr>
            <a:r>
              <a:rPr lang="en-US" b="1" i="1" dirty="0">
                <a:solidFill>
                  <a:srgbClr val="0070C0"/>
                </a:solidFill>
              </a:rPr>
              <a:t>Plaintext : SH EW EN TQ TO TH ES TO RE</a:t>
            </a:r>
          </a:p>
          <a:p>
            <a:pPr marL="0" indent="0" algn="ctr">
              <a:buNone/>
            </a:pPr>
            <a:r>
              <a:rPr lang="en-US" b="1" i="1" dirty="0" err="1">
                <a:solidFill>
                  <a:srgbClr val="0070C0"/>
                </a:solidFill>
              </a:rPr>
              <a:t>Ciphertext</a:t>
            </a:r>
            <a:r>
              <a:rPr lang="en-US" b="1" i="1" dirty="0">
                <a:solidFill>
                  <a:srgbClr val="0070C0"/>
                </a:solidFill>
              </a:rPr>
              <a:t>: AG MV MK UT QB YT MA QB PM</a:t>
            </a:r>
          </a:p>
          <a:p>
            <a:pPr marL="0" indent="0" algn="ctr">
              <a:buNone/>
            </a:pPr>
            <a:r>
              <a:rPr lang="en-US" b="1" i="1" dirty="0">
                <a:solidFill>
                  <a:srgbClr val="0070C0"/>
                </a:solidFill>
              </a:rPr>
              <a:t> </a:t>
            </a:r>
          </a:p>
          <a:p>
            <a:endParaRPr lang="en-US" dirty="0" smtClean="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576178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Playfair </a:t>
            </a:r>
            <a:r>
              <a:rPr lang="en-US" dirty="0" smtClean="0"/>
              <a:t>Decipher </a:t>
            </a:r>
            <a:endParaRPr lang="en-US" dirty="0"/>
          </a:p>
        </p:txBody>
      </p:sp>
      <p:sp>
        <p:nvSpPr>
          <p:cNvPr id="3" name="Content Placeholder 2"/>
          <p:cNvSpPr>
            <a:spLocks noGrp="1"/>
          </p:cNvSpPr>
          <p:nvPr>
            <p:ph idx="1"/>
          </p:nvPr>
        </p:nvSpPr>
        <p:spPr/>
        <p:txBody>
          <a:bodyPr>
            <a:normAutofit/>
          </a:bodyPr>
          <a:lstStyle/>
          <a:p>
            <a:endParaRPr lang="en-US" sz="2800" dirty="0" smtClean="0">
              <a:solidFill>
                <a:srgbClr val="0070C0"/>
              </a:solidFill>
            </a:endParaRPr>
          </a:p>
          <a:p>
            <a:r>
              <a:rPr lang="en-US" sz="2800" dirty="0" smtClean="0">
                <a:solidFill>
                  <a:srgbClr val="0070C0"/>
                </a:solidFill>
              </a:rPr>
              <a:t>For </a:t>
            </a:r>
            <a:r>
              <a:rPr lang="en-US" sz="2800" dirty="0">
                <a:solidFill>
                  <a:srgbClr val="0070C0"/>
                </a:solidFill>
              </a:rPr>
              <a:t>decryption, </a:t>
            </a:r>
            <a:endParaRPr lang="en-US" sz="2800" dirty="0" smtClean="0">
              <a:solidFill>
                <a:srgbClr val="0070C0"/>
              </a:solidFill>
            </a:endParaRPr>
          </a:p>
          <a:p>
            <a:pPr lvl="1"/>
            <a:endParaRPr lang="en-US" sz="2000" dirty="0">
              <a:solidFill>
                <a:srgbClr val="0070C0"/>
              </a:solidFill>
            </a:endParaRPr>
          </a:p>
          <a:p>
            <a:pPr lvl="1"/>
            <a:r>
              <a:rPr lang="en-US" sz="2000" dirty="0" smtClean="0">
                <a:solidFill>
                  <a:srgbClr val="0070C0"/>
                </a:solidFill>
              </a:rPr>
              <a:t>if </a:t>
            </a:r>
            <a:r>
              <a:rPr lang="en-US" sz="2000" dirty="0">
                <a:solidFill>
                  <a:srgbClr val="0070C0"/>
                </a:solidFill>
              </a:rPr>
              <a:t>two </a:t>
            </a:r>
            <a:r>
              <a:rPr lang="en-US" sz="2000" dirty="0" err="1">
                <a:solidFill>
                  <a:srgbClr val="0070C0"/>
                </a:solidFill>
              </a:rPr>
              <a:t>ciphertext</a:t>
            </a:r>
            <a:r>
              <a:rPr lang="en-US" sz="2000" dirty="0">
                <a:solidFill>
                  <a:srgbClr val="0070C0"/>
                </a:solidFill>
              </a:rPr>
              <a:t> letters are on the same row or column, replace them with the two letters to the left or above, respectively. </a:t>
            </a:r>
            <a:endParaRPr lang="en-US" sz="2000" dirty="0" smtClean="0">
              <a:solidFill>
                <a:srgbClr val="0070C0"/>
              </a:solidFill>
            </a:endParaRPr>
          </a:p>
          <a:p>
            <a:pPr lvl="1"/>
            <a:endParaRPr lang="en-US" sz="2000" dirty="0">
              <a:solidFill>
                <a:srgbClr val="0070C0"/>
              </a:solidFill>
            </a:endParaRPr>
          </a:p>
          <a:p>
            <a:pPr lvl="1"/>
            <a:r>
              <a:rPr lang="en-US" sz="2000" dirty="0" smtClean="0">
                <a:solidFill>
                  <a:srgbClr val="0070C0"/>
                </a:solidFill>
              </a:rPr>
              <a:t>Otherwise</a:t>
            </a:r>
            <a:r>
              <a:rPr lang="en-US" sz="2000" dirty="0">
                <a:solidFill>
                  <a:srgbClr val="0070C0"/>
                </a:solidFill>
              </a:rPr>
              <a:t>, for each letter choose the letter on the same row and the other letter's column for decryption. (So this is the original operation, it is the reverse of itself.)</a:t>
            </a:r>
          </a:p>
          <a:p>
            <a:endParaRPr lang="en-US" sz="2800"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448253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a:effectLst/>
              </a:rPr>
              <a:t>C</a:t>
            </a:r>
            <a:r>
              <a:rPr lang="en-US" dirty="0" smtClean="0">
                <a:effectLst/>
              </a:rPr>
              <a:t>ryptanalyze </a:t>
            </a:r>
            <a:r>
              <a:rPr lang="en-US" dirty="0">
                <a:effectLst/>
              </a:rPr>
              <a:t>Playfair</a:t>
            </a:r>
            <a:endParaRPr lang="en-US" dirty="0"/>
          </a:p>
        </p:txBody>
      </p:sp>
      <p:sp>
        <p:nvSpPr>
          <p:cNvPr id="3" name="Content Placeholder 2"/>
          <p:cNvSpPr>
            <a:spLocks noGrp="1"/>
          </p:cNvSpPr>
          <p:nvPr>
            <p:ph idx="1"/>
          </p:nvPr>
        </p:nvSpPr>
        <p:spPr>
          <a:xfrm>
            <a:off x="457200" y="1447800"/>
            <a:ext cx="8458200" cy="4678363"/>
          </a:xfrm>
        </p:spPr>
        <p:txBody>
          <a:bodyPr>
            <a:normAutofit fontScale="92500" lnSpcReduction="20000"/>
          </a:bodyPr>
          <a:lstStyle/>
          <a:p>
            <a:r>
              <a:rPr lang="en-US" dirty="0">
                <a:solidFill>
                  <a:srgbClr val="0070C0"/>
                </a:solidFill>
              </a:rPr>
              <a:t>To cryptanalyze Playfair, we first might want to try to determine if a </a:t>
            </a:r>
            <a:r>
              <a:rPr lang="en-US" dirty="0" err="1">
                <a:solidFill>
                  <a:srgbClr val="0070C0"/>
                </a:solidFill>
              </a:rPr>
              <a:t>ciphertext</a:t>
            </a:r>
            <a:r>
              <a:rPr lang="en-US" dirty="0">
                <a:solidFill>
                  <a:srgbClr val="0070C0"/>
                </a:solidFill>
              </a:rPr>
              <a:t> is using Playfair. Here are some clues that it is</a:t>
            </a:r>
            <a:r>
              <a:rPr lang="en-US" dirty="0" smtClean="0">
                <a:solidFill>
                  <a:srgbClr val="0070C0"/>
                </a:solidFill>
              </a:rPr>
              <a:t>:</a:t>
            </a:r>
          </a:p>
          <a:p>
            <a:endParaRPr lang="en-US" dirty="0">
              <a:solidFill>
                <a:srgbClr val="0070C0"/>
              </a:solidFill>
            </a:endParaRPr>
          </a:p>
          <a:p>
            <a:pPr marL="457200" indent="-457200">
              <a:buAutoNum type="arabicParenR"/>
            </a:pPr>
            <a:r>
              <a:rPr lang="en-US" dirty="0" smtClean="0">
                <a:solidFill>
                  <a:srgbClr val="0070C0"/>
                </a:solidFill>
              </a:rPr>
              <a:t>There </a:t>
            </a:r>
            <a:r>
              <a:rPr lang="en-US" dirty="0">
                <a:solidFill>
                  <a:srgbClr val="0070C0"/>
                </a:solidFill>
              </a:rPr>
              <a:t>must be an even number of characters in the cipher </a:t>
            </a:r>
            <a:r>
              <a:rPr lang="en-US" dirty="0" smtClean="0">
                <a:solidFill>
                  <a:srgbClr val="0070C0"/>
                </a:solidFill>
              </a:rPr>
              <a:t>text.</a:t>
            </a:r>
          </a:p>
          <a:p>
            <a:pPr marL="457200" indent="-457200">
              <a:buAutoNum type="arabicParenR"/>
            </a:pPr>
            <a:endParaRPr lang="en-US" dirty="0" smtClean="0">
              <a:solidFill>
                <a:srgbClr val="0070C0"/>
              </a:solidFill>
            </a:endParaRPr>
          </a:p>
          <a:p>
            <a:pPr marL="457200" indent="-457200">
              <a:buAutoNum type="arabicParenR"/>
            </a:pPr>
            <a:r>
              <a:rPr lang="en-US" dirty="0" smtClean="0">
                <a:solidFill>
                  <a:srgbClr val="0070C0"/>
                </a:solidFill>
              </a:rPr>
              <a:t>The </a:t>
            </a:r>
            <a:r>
              <a:rPr lang="en-US" dirty="0">
                <a:solidFill>
                  <a:srgbClr val="0070C0"/>
                </a:solidFill>
              </a:rPr>
              <a:t>rare </a:t>
            </a:r>
            <a:r>
              <a:rPr lang="en-US" dirty="0" smtClean="0">
                <a:solidFill>
                  <a:srgbClr val="0070C0"/>
                </a:solidFill>
              </a:rPr>
              <a:t>consonants </a:t>
            </a:r>
            <a:r>
              <a:rPr lang="en-US" dirty="0">
                <a:solidFill>
                  <a:srgbClr val="0070C0"/>
                </a:solidFill>
              </a:rPr>
              <a:t>(</a:t>
            </a:r>
            <a:r>
              <a:rPr lang="en-US" dirty="0" err="1">
                <a:solidFill>
                  <a:srgbClr val="0070C0"/>
                </a:solidFill>
              </a:rPr>
              <a:t>j,k,q,x,z</a:t>
            </a:r>
            <a:r>
              <a:rPr lang="en-US" dirty="0">
                <a:solidFill>
                  <a:srgbClr val="0070C0"/>
                </a:solidFill>
              </a:rPr>
              <a:t>) will appear more frequently in the </a:t>
            </a:r>
            <a:r>
              <a:rPr lang="en-US" dirty="0" smtClean="0">
                <a:solidFill>
                  <a:srgbClr val="0070C0"/>
                </a:solidFill>
              </a:rPr>
              <a:t>plaintext.</a:t>
            </a:r>
          </a:p>
          <a:p>
            <a:pPr marL="457200" indent="-457200">
              <a:buAutoNum type="arabicParenR"/>
            </a:pPr>
            <a:endParaRPr lang="en-US" dirty="0" smtClean="0">
              <a:solidFill>
                <a:srgbClr val="0070C0"/>
              </a:solidFill>
            </a:endParaRPr>
          </a:p>
          <a:p>
            <a:pPr marL="457200" indent="-457200">
              <a:buAutoNum type="arabicParenR"/>
            </a:pPr>
            <a:r>
              <a:rPr lang="en-US" dirty="0" smtClean="0">
                <a:solidFill>
                  <a:srgbClr val="0070C0"/>
                </a:solidFill>
              </a:rPr>
              <a:t>When </a:t>
            </a:r>
            <a:r>
              <a:rPr lang="en-US" dirty="0">
                <a:solidFill>
                  <a:srgbClr val="0070C0"/>
                </a:solidFill>
              </a:rPr>
              <a:t>divided into digraphs, no repeated letters will </a:t>
            </a:r>
            <a:r>
              <a:rPr lang="en-US" dirty="0" smtClean="0">
                <a:solidFill>
                  <a:srgbClr val="0070C0"/>
                </a:solidFill>
              </a:rPr>
              <a:t>appear.</a:t>
            </a:r>
          </a:p>
          <a:p>
            <a:pPr marL="457200" indent="-457200">
              <a:buAutoNum type="arabicParenR"/>
            </a:pPr>
            <a:endParaRPr lang="en-US" dirty="0" smtClean="0">
              <a:solidFill>
                <a:srgbClr val="0070C0"/>
              </a:solidFill>
            </a:endParaRPr>
          </a:p>
          <a:p>
            <a:pPr marL="457200" indent="-457200">
              <a:buAutoNum type="arabicParenR"/>
            </a:pPr>
            <a:r>
              <a:rPr lang="en-US" dirty="0" smtClean="0">
                <a:solidFill>
                  <a:srgbClr val="0070C0"/>
                </a:solidFill>
              </a:rPr>
              <a:t>The frequency distribution of digraphs will approximate that of plaintext.</a:t>
            </a:r>
          </a:p>
          <a:p>
            <a:endParaRPr lang="en-US"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3648511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a:effectLst/>
              </a:rPr>
              <a:t>C</a:t>
            </a:r>
            <a:r>
              <a:rPr lang="en-US" dirty="0" smtClean="0">
                <a:effectLst/>
              </a:rPr>
              <a:t>ryptanalyze </a:t>
            </a:r>
            <a:r>
              <a:rPr lang="en-US" dirty="0">
                <a:effectLst/>
              </a:rPr>
              <a:t>Playfair</a:t>
            </a:r>
            <a:endParaRPr lang="en-US" dirty="0"/>
          </a:p>
        </p:txBody>
      </p:sp>
      <p:sp>
        <p:nvSpPr>
          <p:cNvPr id="3" name="Content Placeholder 2"/>
          <p:cNvSpPr>
            <a:spLocks noGrp="1"/>
          </p:cNvSpPr>
          <p:nvPr>
            <p:ph idx="1"/>
          </p:nvPr>
        </p:nvSpPr>
        <p:spPr>
          <a:xfrm>
            <a:off x="457200" y="1447800"/>
            <a:ext cx="8458200" cy="4678363"/>
          </a:xfrm>
        </p:spPr>
        <p:txBody>
          <a:bodyPr>
            <a:normAutofit lnSpcReduction="10000"/>
          </a:bodyPr>
          <a:lstStyle/>
          <a:p>
            <a:r>
              <a:rPr lang="en-US" dirty="0">
                <a:solidFill>
                  <a:srgbClr val="0070C0"/>
                </a:solidFill>
              </a:rPr>
              <a:t>Here are some other unique characteristics of the Playfair cipher</a:t>
            </a:r>
            <a:r>
              <a:rPr lang="en-US" dirty="0" smtClean="0">
                <a:solidFill>
                  <a:srgbClr val="0070C0"/>
                </a:solidFill>
              </a:rPr>
              <a:t>:</a:t>
            </a:r>
          </a:p>
          <a:p>
            <a:pPr marL="0" indent="0">
              <a:buNone/>
            </a:pPr>
            <a:r>
              <a:rPr lang="en-US" dirty="0">
                <a:solidFill>
                  <a:srgbClr val="0070C0"/>
                </a:solidFill>
              </a:rPr>
              <a:t> </a:t>
            </a:r>
          </a:p>
          <a:p>
            <a:pPr marL="457200" indent="-457200">
              <a:buAutoNum type="arabicParenR"/>
            </a:pPr>
            <a:r>
              <a:rPr lang="en-US" dirty="0" smtClean="0">
                <a:solidFill>
                  <a:srgbClr val="0070C0"/>
                </a:solidFill>
              </a:rPr>
              <a:t>No </a:t>
            </a:r>
            <a:r>
              <a:rPr lang="en-US" dirty="0">
                <a:solidFill>
                  <a:srgbClr val="0070C0"/>
                </a:solidFill>
              </a:rPr>
              <a:t>single letter ever encrypts to itself</a:t>
            </a:r>
            <a:r>
              <a:rPr lang="en-US" dirty="0" smtClean="0">
                <a:solidFill>
                  <a:srgbClr val="0070C0"/>
                </a:solidFill>
              </a:rPr>
              <a:t>.</a:t>
            </a:r>
          </a:p>
          <a:p>
            <a:pPr marL="457200" indent="-457200">
              <a:buAutoNum type="arabicParenR"/>
            </a:pPr>
            <a:endParaRPr lang="en-US" dirty="0">
              <a:solidFill>
                <a:srgbClr val="0070C0"/>
              </a:solidFill>
            </a:endParaRPr>
          </a:p>
          <a:p>
            <a:pPr marL="457200" indent="-457200">
              <a:buAutoNum type="arabicParenR"/>
            </a:pPr>
            <a:r>
              <a:rPr lang="en-US" dirty="0" smtClean="0">
                <a:solidFill>
                  <a:srgbClr val="0070C0"/>
                </a:solidFill>
              </a:rPr>
              <a:t> </a:t>
            </a:r>
            <a:r>
              <a:rPr lang="en-US" dirty="0">
                <a:solidFill>
                  <a:srgbClr val="0070C0"/>
                </a:solidFill>
              </a:rPr>
              <a:t>Two reversed digraphs in the plaintext will always be represented by reverse digraphs in the </a:t>
            </a:r>
            <a:r>
              <a:rPr lang="en-US" dirty="0" err="1" smtClean="0">
                <a:solidFill>
                  <a:srgbClr val="0070C0"/>
                </a:solidFill>
              </a:rPr>
              <a:t>ciphertext</a:t>
            </a:r>
            <a:r>
              <a:rPr lang="en-US" dirty="0" smtClean="0">
                <a:solidFill>
                  <a:srgbClr val="0070C0"/>
                </a:solidFill>
              </a:rPr>
              <a:t>.</a:t>
            </a:r>
          </a:p>
          <a:p>
            <a:pPr marL="457200" indent="-457200">
              <a:buAutoNum type="arabicParenR"/>
            </a:pPr>
            <a:endParaRPr lang="en-US" dirty="0">
              <a:solidFill>
                <a:srgbClr val="0070C0"/>
              </a:solidFill>
            </a:endParaRPr>
          </a:p>
          <a:p>
            <a:pPr marL="457200" indent="-457200">
              <a:buAutoNum type="arabicParenR"/>
            </a:pPr>
            <a:r>
              <a:rPr lang="en-US" dirty="0" smtClean="0">
                <a:solidFill>
                  <a:srgbClr val="0070C0"/>
                </a:solidFill>
              </a:rPr>
              <a:t>Every </a:t>
            </a:r>
            <a:r>
              <a:rPr lang="en-US" dirty="0">
                <a:solidFill>
                  <a:srgbClr val="0070C0"/>
                </a:solidFill>
              </a:rPr>
              <a:t>single letter from the plaintext can be enciphered by one of only five other letters – the one directly below it in the Playfair square or the other four in its row.</a:t>
            </a:r>
          </a:p>
          <a:p>
            <a:endParaRPr lang="en-US"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511119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yourself?</a:t>
            </a:r>
            <a:endParaRPr lang="en-US" dirty="0"/>
          </a:p>
        </p:txBody>
      </p:sp>
      <p:sp>
        <p:nvSpPr>
          <p:cNvPr id="3" name="Content Placeholder 2"/>
          <p:cNvSpPr>
            <a:spLocks noGrp="1"/>
          </p:cNvSpPr>
          <p:nvPr>
            <p:ph idx="1"/>
          </p:nvPr>
        </p:nvSpPr>
        <p:spPr/>
        <p:txBody>
          <a:bodyPr/>
          <a:lstStyle/>
          <a:p>
            <a:r>
              <a:rPr lang="en-US" dirty="0" smtClean="0">
                <a:solidFill>
                  <a:srgbClr val="0070C0"/>
                </a:solidFill>
              </a:rPr>
              <a:t>If I know the </a:t>
            </a:r>
            <a:r>
              <a:rPr lang="en-US" dirty="0" err="1" smtClean="0">
                <a:solidFill>
                  <a:srgbClr val="0070C0"/>
                </a:solidFill>
              </a:rPr>
              <a:t>Ciphertext</a:t>
            </a:r>
            <a:r>
              <a:rPr lang="en-US" dirty="0" smtClean="0">
                <a:solidFill>
                  <a:srgbClr val="0070C0"/>
                </a:solidFill>
              </a:rPr>
              <a:t>, can I determine the followings:</a:t>
            </a:r>
          </a:p>
          <a:p>
            <a:endParaRPr lang="en-US" dirty="0">
              <a:solidFill>
                <a:srgbClr val="0070C0"/>
              </a:solidFill>
            </a:endParaRPr>
          </a:p>
          <a:p>
            <a:pPr lvl="1"/>
            <a:endParaRPr lang="en-US" dirty="0" smtClean="0">
              <a:solidFill>
                <a:srgbClr val="0070C0"/>
              </a:solidFill>
            </a:endParaRPr>
          </a:p>
          <a:p>
            <a:pPr lvl="2"/>
            <a:r>
              <a:rPr lang="en-US" dirty="0" smtClean="0">
                <a:solidFill>
                  <a:srgbClr val="0070C0"/>
                </a:solidFill>
              </a:rPr>
              <a:t>The plaintext</a:t>
            </a:r>
          </a:p>
          <a:p>
            <a:pPr lvl="2"/>
            <a:endParaRPr lang="en-US" dirty="0">
              <a:solidFill>
                <a:srgbClr val="0070C0"/>
              </a:solidFill>
            </a:endParaRPr>
          </a:p>
          <a:p>
            <a:pPr lvl="2"/>
            <a:endParaRPr lang="en-US" dirty="0" smtClean="0">
              <a:solidFill>
                <a:srgbClr val="0070C0"/>
              </a:solidFill>
            </a:endParaRPr>
          </a:p>
          <a:p>
            <a:pPr lvl="2"/>
            <a:r>
              <a:rPr lang="en-US" dirty="0" smtClean="0">
                <a:solidFill>
                  <a:srgbClr val="0070C0"/>
                </a:solidFill>
              </a:rPr>
              <a:t>The square ( 5 x 5) keyword alphabets</a:t>
            </a:r>
            <a:endParaRPr lang="en-US"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841449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Hill Ciphering </a:t>
            </a:r>
            <a:endParaRPr lang="en-US" dirty="0"/>
          </a:p>
        </p:txBody>
      </p:sp>
      <p:sp>
        <p:nvSpPr>
          <p:cNvPr id="3" name="Content Placeholder 2"/>
          <p:cNvSpPr>
            <a:spLocks noGrp="1"/>
          </p:cNvSpPr>
          <p:nvPr>
            <p:ph idx="1"/>
          </p:nvPr>
        </p:nvSpPr>
        <p:spPr/>
        <p:txBody>
          <a:bodyPr/>
          <a:lstStyle/>
          <a:p>
            <a:r>
              <a:rPr lang="en-US" dirty="0">
                <a:solidFill>
                  <a:srgbClr val="0070C0"/>
                </a:solidFill>
              </a:rPr>
              <a:t>The Hill cipher uses matrix multiplication, mod 26. </a:t>
            </a:r>
            <a:endParaRPr lang="en-US" dirty="0" smtClean="0">
              <a:solidFill>
                <a:srgbClr val="0070C0"/>
              </a:solidFill>
            </a:endParaRPr>
          </a:p>
          <a:p>
            <a:endParaRPr lang="en-US" dirty="0">
              <a:solidFill>
                <a:srgbClr val="0070C0"/>
              </a:solidFill>
            </a:endParaRPr>
          </a:p>
          <a:p>
            <a:r>
              <a:rPr lang="en-US" dirty="0" smtClean="0">
                <a:solidFill>
                  <a:srgbClr val="0070C0"/>
                </a:solidFill>
              </a:rPr>
              <a:t>In </a:t>
            </a:r>
            <a:r>
              <a:rPr lang="en-US" dirty="0">
                <a:solidFill>
                  <a:srgbClr val="0070C0"/>
                </a:solidFill>
              </a:rPr>
              <a:t>particular, the encryption key is an </a:t>
            </a:r>
            <a:r>
              <a:rPr lang="en-US" b="1" i="1" dirty="0" err="1">
                <a:solidFill>
                  <a:srgbClr val="0070C0"/>
                </a:solidFill>
              </a:rPr>
              <a:t>nxn</a:t>
            </a:r>
            <a:r>
              <a:rPr lang="en-US" dirty="0">
                <a:solidFill>
                  <a:srgbClr val="0070C0"/>
                </a:solidFill>
              </a:rPr>
              <a:t> matrix with an inverse </a:t>
            </a:r>
            <a:r>
              <a:rPr lang="en-US" b="1" i="1" dirty="0">
                <a:solidFill>
                  <a:srgbClr val="0070C0"/>
                </a:solidFill>
              </a:rPr>
              <a:t>mod 26</a:t>
            </a:r>
            <a:r>
              <a:rPr lang="en-US" dirty="0">
                <a:solidFill>
                  <a:srgbClr val="0070C0"/>
                </a:solidFill>
              </a:rPr>
              <a:t>, where n is the block size</a:t>
            </a:r>
            <a:r>
              <a:rPr lang="en-US" dirty="0" smtClean="0">
                <a:solidFill>
                  <a:srgbClr val="0070C0"/>
                </a:solidFill>
              </a:rPr>
              <a:t>.</a:t>
            </a:r>
          </a:p>
          <a:p>
            <a:endParaRPr lang="en-US" dirty="0">
              <a:solidFill>
                <a:srgbClr val="0070C0"/>
              </a:solidFill>
            </a:endParaRPr>
          </a:p>
          <a:p>
            <a:endParaRPr lang="en-US" dirty="0" smtClean="0">
              <a:solidFill>
                <a:srgbClr val="0070C0"/>
              </a:solidFill>
            </a:endParaRPr>
          </a:p>
          <a:p>
            <a:r>
              <a:rPr lang="en-US" dirty="0" smtClean="0">
                <a:solidFill>
                  <a:srgbClr val="0070C0"/>
                </a:solidFill>
              </a:rPr>
              <a:t>Suppose we have below 2 x 2 key matrix</a:t>
            </a:r>
          </a:p>
          <a:p>
            <a:endParaRPr lang="en-US" dirty="0">
              <a:solidFill>
                <a:srgbClr val="0070C0"/>
              </a:solidFill>
            </a:endParaRPr>
          </a:p>
          <a:p>
            <a:pPr marL="0" indent="0" algn="ctr">
              <a:buNone/>
            </a:pPr>
            <a:endParaRPr lang="en-US" dirty="0" smtClean="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
        <p:nvSpPr>
          <p:cNvPr id="24"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160999909"/>
              </p:ext>
            </p:extLst>
          </p:nvPr>
        </p:nvGraphicFramePr>
        <p:xfrm>
          <a:off x="4074318" y="4876800"/>
          <a:ext cx="995363" cy="975049"/>
        </p:xfrm>
        <a:graphic>
          <a:graphicData uri="http://schemas.openxmlformats.org/presentationml/2006/ole">
            <mc:AlternateContent xmlns:mc="http://schemas.openxmlformats.org/markup-compatibility/2006">
              <mc:Choice xmlns:v="urn:schemas-microsoft-com:vml" Requires="v">
                <p:oleObj spid="_x0000_s4140" r:id="rId3" imgW="469900" imgH="457200" progId="Equation.3">
                  <p:embed/>
                </p:oleObj>
              </mc:Choice>
              <mc:Fallback>
                <p:oleObj r:id="rId3" imgW="469900" imgH="457200" progId="Equation.3">
                  <p:embed/>
                  <p:pic>
                    <p:nvPicPr>
                      <p:cNvPr id="0"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4318" y="4876800"/>
                        <a:ext cx="995363" cy="975049"/>
                      </a:xfrm>
                      <a:prstGeom prst="rect">
                        <a:avLst/>
                      </a:prstGeom>
                      <a:noFill/>
                    </p:spPr>
                  </p:pic>
                </p:oleObj>
              </mc:Fallback>
            </mc:AlternateContent>
          </a:graphicData>
        </a:graphic>
      </p:graphicFrame>
    </p:spTree>
    <p:extLst>
      <p:ext uri="{BB962C8B-B14F-4D97-AF65-F5344CB8AC3E}">
        <p14:creationId xmlns:p14="http://schemas.microsoft.com/office/powerpoint/2010/main" val="10222827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Hill Ciphering </a:t>
            </a:r>
            <a:endParaRPr lang="en-US" dirty="0"/>
          </a:p>
        </p:txBody>
      </p:sp>
      <p:sp>
        <p:nvSpPr>
          <p:cNvPr id="3" name="Content Placeholder 2"/>
          <p:cNvSpPr>
            <a:spLocks noGrp="1"/>
          </p:cNvSpPr>
          <p:nvPr>
            <p:ph idx="1"/>
          </p:nvPr>
        </p:nvSpPr>
        <p:spPr/>
        <p:txBody>
          <a:bodyPr/>
          <a:lstStyle/>
          <a:p>
            <a:r>
              <a:rPr lang="en-US" dirty="0">
                <a:solidFill>
                  <a:srgbClr val="0070C0"/>
                </a:solidFill>
              </a:rPr>
              <a:t>To encrypt a plaintext, group the plaintext in </a:t>
            </a:r>
            <a:r>
              <a:rPr lang="en-US" dirty="0" smtClean="0">
                <a:solidFill>
                  <a:srgbClr val="0070C0"/>
                </a:solidFill>
              </a:rPr>
              <a:t>pairs.</a:t>
            </a:r>
          </a:p>
          <a:p>
            <a:endParaRPr lang="en-US" dirty="0">
              <a:solidFill>
                <a:srgbClr val="0070C0"/>
              </a:solidFill>
            </a:endParaRPr>
          </a:p>
          <a:p>
            <a:r>
              <a:rPr lang="en-US" dirty="0" smtClean="0">
                <a:solidFill>
                  <a:srgbClr val="0070C0"/>
                </a:solidFill>
              </a:rPr>
              <a:t>“MATH” will be convert to  </a:t>
            </a:r>
            <a:r>
              <a:rPr lang="en-US" dirty="0">
                <a:solidFill>
                  <a:srgbClr val="0070C0"/>
                </a:solidFill>
              </a:rPr>
              <a:t>"MA" and "TH", for example. </a:t>
            </a:r>
          </a:p>
          <a:p>
            <a:endParaRPr lang="en-US" dirty="0" smtClean="0">
              <a:solidFill>
                <a:srgbClr val="0070C0"/>
              </a:solidFill>
            </a:endParaRPr>
          </a:p>
          <a:p>
            <a:r>
              <a:rPr lang="en-US" dirty="0" smtClean="0">
                <a:solidFill>
                  <a:srgbClr val="0070C0"/>
                </a:solidFill>
              </a:rPr>
              <a:t>Convert </a:t>
            </a:r>
            <a:r>
              <a:rPr lang="en-US" dirty="0">
                <a:solidFill>
                  <a:srgbClr val="0070C0"/>
                </a:solidFill>
              </a:rPr>
              <a:t>each letter to its numerical equivalent, mod 26, and write it in a nx1 matrix as follows</a:t>
            </a:r>
          </a:p>
          <a:p>
            <a:pPr marL="0" indent="0" algn="ctr">
              <a:buNone/>
            </a:pPr>
            <a:endParaRPr lang="en-US" dirty="0" smtClean="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
        <p:nvSpPr>
          <p:cNvPr id="24"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276795489"/>
              </p:ext>
            </p:extLst>
          </p:nvPr>
        </p:nvGraphicFramePr>
        <p:xfrm>
          <a:off x="914400" y="5105400"/>
          <a:ext cx="990600" cy="1020763"/>
        </p:xfrm>
        <a:graphic>
          <a:graphicData uri="http://schemas.openxmlformats.org/presentationml/2006/ole">
            <mc:AlternateContent xmlns:mc="http://schemas.openxmlformats.org/markup-compatibility/2006">
              <mc:Choice xmlns:v="urn:schemas-microsoft-com:vml" Requires="v">
                <p:oleObj spid="_x0000_s5146" r:id="rId3" imgW="330200" imgH="457200" progId="Equation.3">
                  <p:embed/>
                </p:oleObj>
              </mc:Choice>
              <mc:Fallback>
                <p:oleObj r:id="rId3" imgW="330200" imgH="457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5105400"/>
                        <a:ext cx="990600" cy="1020763"/>
                      </a:xfrm>
                      <a:prstGeom prst="rect">
                        <a:avLst/>
                      </a:prstGeom>
                      <a:noFill/>
                    </p:spPr>
                  </p:pic>
                </p:oleObj>
              </mc:Fallback>
            </mc:AlternateContent>
          </a:graphicData>
        </a:graphic>
      </p:graphicFrame>
      <p:sp>
        <p:nvSpPr>
          <p:cNvPr id="8" name="TextBox 7"/>
          <p:cNvSpPr txBox="1"/>
          <p:nvPr/>
        </p:nvSpPr>
        <p:spPr>
          <a:xfrm>
            <a:off x="1905000" y="5185509"/>
            <a:ext cx="2362200" cy="369332"/>
          </a:xfrm>
          <a:prstGeom prst="rect">
            <a:avLst/>
          </a:prstGeom>
          <a:noFill/>
        </p:spPr>
        <p:txBody>
          <a:bodyPr wrap="square" rtlCol="0">
            <a:spAutoFit/>
          </a:bodyPr>
          <a:lstStyle/>
          <a:p>
            <a:r>
              <a:rPr lang="en-US" dirty="0" smtClean="0"/>
              <a:t>Stands for MA</a:t>
            </a:r>
            <a:endParaRPr lang="en-US" dirty="0"/>
          </a:p>
        </p:txBody>
      </p:sp>
    </p:spTree>
    <p:extLst>
      <p:ext uri="{BB962C8B-B14F-4D97-AF65-F5344CB8AC3E}">
        <p14:creationId xmlns:p14="http://schemas.microsoft.com/office/powerpoint/2010/main" val="1484594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solidFill>
                <a:srgbClr val="0070C0"/>
              </a:solidFill>
              <a:latin typeface="Arial" panose="020B0604020202020204" pitchFamily="34" charset="0"/>
              <a:ea typeface="Times New Roman" panose="02020603050405020304" pitchFamily="18" charset="0"/>
            </a:endParaRPr>
          </a:p>
          <a:p>
            <a:r>
              <a:rPr lang="en-US" altLang="en-US" dirty="0" smtClean="0">
                <a:solidFill>
                  <a:srgbClr val="0070C0"/>
                </a:solidFill>
                <a:latin typeface="Arial" panose="020B0604020202020204" pitchFamily="34" charset="0"/>
                <a:ea typeface="Times New Roman" panose="02020603050405020304" pitchFamily="18" charset="0"/>
              </a:rPr>
              <a:t>Now</a:t>
            </a:r>
            <a:r>
              <a:rPr lang="en-US" altLang="en-US" dirty="0">
                <a:solidFill>
                  <a:srgbClr val="0070C0"/>
                </a:solidFill>
                <a:latin typeface="Arial" panose="020B0604020202020204" pitchFamily="34" charset="0"/>
                <a:ea typeface="Times New Roman" panose="02020603050405020304" pitchFamily="18" charset="0"/>
              </a:rPr>
              <a:t>, multiply the encryption key by the plaintext and reduce mod 26 to get the </a:t>
            </a:r>
            <a:r>
              <a:rPr lang="en-US" altLang="en-US" dirty="0" err="1">
                <a:solidFill>
                  <a:srgbClr val="0070C0"/>
                </a:solidFill>
                <a:latin typeface="Arial" panose="020B0604020202020204" pitchFamily="34" charset="0"/>
                <a:ea typeface="Times New Roman" panose="02020603050405020304" pitchFamily="18" charset="0"/>
              </a:rPr>
              <a:t>ciphertext</a:t>
            </a:r>
            <a:r>
              <a:rPr lang="en-US" altLang="en-US" dirty="0">
                <a:solidFill>
                  <a:srgbClr val="0070C0"/>
                </a:solidFill>
                <a:latin typeface="Arial" panose="020B0604020202020204" pitchFamily="34" charset="0"/>
                <a:ea typeface="Times New Roman" panose="02020603050405020304" pitchFamily="18" charset="0"/>
              </a:rPr>
              <a:t>:</a:t>
            </a:r>
            <a:endParaRPr lang="en-US" altLang="en-US" sz="1200" dirty="0">
              <a:solidFill>
                <a:srgbClr val="0070C0"/>
              </a:solidFill>
              <a:latin typeface="Arial" panose="020B0604020202020204" pitchFamily="34" charset="0"/>
            </a:endParaRPr>
          </a:p>
          <a:p>
            <a:endParaRPr lang="en-US" dirty="0" smtClean="0">
              <a:solidFill>
                <a:srgbClr val="0070C0"/>
              </a:solidFill>
            </a:endParaRPr>
          </a:p>
          <a:p>
            <a:endParaRPr lang="en-US" dirty="0">
              <a:solidFill>
                <a:srgbClr val="0070C0"/>
              </a:solidFill>
            </a:endParaRPr>
          </a:p>
          <a:p>
            <a:endParaRPr lang="en-US" dirty="0" smtClean="0">
              <a:solidFill>
                <a:srgbClr val="0070C0"/>
              </a:solidFill>
            </a:endParaRPr>
          </a:p>
          <a:p>
            <a:endParaRPr lang="en-US" dirty="0">
              <a:solidFill>
                <a:srgbClr val="0070C0"/>
              </a:solidFill>
            </a:endParaRPr>
          </a:p>
          <a:p>
            <a:r>
              <a:rPr lang="en-US" altLang="en-US" dirty="0">
                <a:solidFill>
                  <a:srgbClr val="0070C0"/>
                </a:solidFill>
                <a:latin typeface="Arial" panose="020B0604020202020204" pitchFamily="34" charset="0"/>
                <a:ea typeface="Times New Roman" panose="02020603050405020304" pitchFamily="18" charset="0"/>
              </a:rPr>
              <a:t>which corresponds to the </a:t>
            </a:r>
            <a:r>
              <a:rPr lang="en-US" altLang="en-US" dirty="0" err="1">
                <a:solidFill>
                  <a:srgbClr val="0070C0"/>
                </a:solidFill>
                <a:latin typeface="Arial" panose="020B0604020202020204" pitchFamily="34" charset="0"/>
                <a:ea typeface="Times New Roman" panose="02020603050405020304" pitchFamily="18" charset="0"/>
              </a:rPr>
              <a:t>ciphertext</a:t>
            </a:r>
            <a:r>
              <a:rPr lang="en-US" altLang="en-US" dirty="0">
                <a:solidFill>
                  <a:srgbClr val="0070C0"/>
                </a:solidFill>
                <a:latin typeface="Arial" panose="020B0604020202020204" pitchFamily="34" charset="0"/>
                <a:ea typeface="Times New Roman" panose="02020603050405020304" pitchFamily="18" charset="0"/>
              </a:rPr>
              <a:t> KU.</a:t>
            </a:r>
            <a:endParaRPr lang="en-US" altLang="en-US" sz="1200" dirty="0">
              <a:solidFill>
                <a:srgbClr val="0070C0"/>
              </a:solidFill>
              <a:latin typeface="Arial" panose="020B0604020202020204" pitchFamily="34" charset="0"/>
            </a:endParaRPr>
          </a:p>
          <a:p>
            <a:endParaRPr lang="en-US"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838859056"/>
              </p:ext>
            </p:extLst>
          </p:nvPr>
        </p:nvGraphicFramePr>
        <p:xfrm>
          <a:off x="1676400" y="3177361"/>
          <a:ext cx="5029200" cy="1012825"/>
        </p:xfrm>
        <a:graphic>
          <a:graphicData uri="http://schemas.openxmlformats.org/presentationml/2006/ole">
            <mc:AlternateContent xmlns:mc="http://schemas.openxmlformats.org/markup-compatibility/2006">
              <mc:Choice xmlns:v="urn:schemas-microsoft-com:vml" Requires="v">
                <p:oleObj spid="_x0000_s6173" r:id="rId3" imgW="2133600" imgH="457200" progId="Equation.3">
                  <p:embed/>
                </p:oleObj>
              </mc:Choice>
              <mc:Fallback>
                <p:oleObj r:id="rId3" imgW="213360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177361"/>
                        <a:ext cx="5029200" cy="1012825"/>
                      </a:xfrm>
                      <a:prstGeom prst="rect">
                        <a:avLst/>
                      </a:prstGeom>
                      <a:noFill/>
                    </p:spPr>
                  </p:pic>
                </p:oleObj>
              </mc:Fallback>
            </mc:AlternateContent>
          </a:graphicData>
        </a:graphic>
      </p:graphicFrame>
    </p:spTree>
    <p:extLst>
      <p:ext uri="{BB962C8B-B14F-4D97-AF65-F5344CB8AC3E}">
        <p14:creationId xmlns:p14="http://schemas.microsoft.com/office/powerpoint/2010/main" val="129098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eaLnBrk="0" fontAlgn="base" hangingPunct="0">
              <a:spcBef>
                <a:spcPct val="0"/>
              </a:spcBef>
              <a:spcAft>
                <a:spcPct val="0"/>
              </a:spcAft>
              <a:buNone/>
            </a:pPr>
            <a:endParaRPr lang="en-US" altLang="en-US" dirty="0">
              <a:solidFill>
                <a:srgbClr val="0070C0"/>
              </a:solidFill>
              <a:latin typeface="Arial" panose="020B0604020202020204" pitchFamily="34" charset="0"/>
              <a:ea typeface="Times New Roman" panose="02020603050405020304" pitchFamily="18" charset="0"/>
            </a:endParaRPr>
          </a:p>
          <a:p>
            <a:pPr marL="0" lvl="0" indent="0" eaLnBrk="0" fontAlgn="base" hangingPunct="0">
              <a:spcBef>
                <a:spcPct val="0"/>
              </a:spcBef>
              <a:spcAft>
                <a:spcPct val="0"/>
              </a:spcAft>
              <a:buNone/>
            </a:pPr>
            <a:endParaRPr lang="en-US" altLang="en-US" dirty="0" smtClean="0">
              <a:solidFill>
                <a:srgbClr val="0070C0"/>
              </a:solidFill>
              <a:latin typeface="Arial" panose="020B0604020202020204" pitchFamily="34" charset="0"/>
              <a:ea typeface="Times New Roman" panose="02020603050405020304" pitchFamily="18" charset="0"/>
            </a:endParaRPr>
          </a:p>
          <a:p>
            <a:pPr eaLnBrk="0" fontAlgn="base" hangingPunct="0">
              <a:spcBef>
                <a:spcPct val="0"/>
              </a:spcBef>
              <a:spcAft>
                <a:spcPct val="0"/>
              </a:spcAft>
            </a:pPr>
            <a:r>
              <a:rPr lang="en-US" altLang="en-US" dirty="0" smtClean="0">
                <a:solidFill>
                  <a:srgbClr val="0070C0"/>
                </a:solidFill>
                <a:latin typeface="Arial" panose="020B0604020202020204" pitchFamily="34" charset="0"/>
                <a:ea typeface="Times New Roman" panose="02020603050405020304" pitchFamily="18" charset="0"/>
              </a:rPr>
              <a:t>Here </a:t>
            </a:r>
            <a:r>
              <a:rPr lang="en-US" altLang="en-US" dirty="0">
                <a:solidFill>
                  <a:srgbClr val="0070C0"/>
                </a:solidFill>
                <a:latin typeface="Arial" panose="020B0604020202020204" pitchFamily="34" charset="0"/>
                <a:ea typeface="Times New Roman" panose="02020603050405020304" pitchFamily="18" charset="0"/>
              </a:rPr>
              <a:t>is the encryption of "TH":</a:t>
            </a:r>
            <a:endParaRPr lang="en-US" altLang="en-US" sz="1200" dirty="0">
              <a:solidFill>
                <a:srgbClr val="0070C0"/>
              </a:solidFill>
              <a:latin typeface="Arial" panose="020B0604020202020204" pitchFamily="34" charset="0"/>
            </a:endParaRPr>
          </a:p>
          <a:p>
            <a:endParaRPr lang="en-US" dirty="0" smtClean="0">
              <a:solidFill>
                <a:srgbClr val="0070C0"/>
              </a:solidFill>
            </a:endParaRPr>
          </a:p>
          <a:p>
            <a:endParaRPr lang="en-US" dirty="0">
              <a:solidFill>
                <a:srgbClr val="0070C0"/>
              </a:solidFill>
            </a:endParaRPr>
          </a:p>
          <a:p>
            <a:endParaRPr lang="en-US" dirty="0" smtClean="0">
              <a:solidFill>
                <a:srgbClr val="0070C0"/>
              </a:solidFill>
            </a:endParaRPr>
          </a:p>
          <a:p>
            <a:endParaRPr lang="en-US" dirty="0">
              <a:solidFill>
                <a:srgbClr val="0070C0"/>
              </a:solidFill>
            </a:endParaRPr>
          </a:p>
          <a:p>
            <a:r>
              <a:rPr lang="en-US" altLang="en-US" dirty="0" smtClean="0">
                <a:solidFill>
                  <a:srgbClr val="0070C0"/>
                </a:solidFill>
                <a:latin typeface="Arial" panose="020B0604020202020204" pitchFamily="34" charset="0"/>
                <a:ea typeface="Times New Roman" panose="02020603050405020304" pitchFamily="18" charset="0"/>
              </a:rPr>
              <a:t>Which corresponds </a:t>
            </a:r>
            <a:r>
              <a:rPr lang="en-US" altLang="en-US" dirty="0">
                <a:solidFill>
                  <a:srgbClr val="0070C0"/>
                </a:solidFill>
                <a:latin typeface="Arial" panose="020B0604020202020204" pitchFamily="34" charset="0"/>
                <a:ea typeface="Times New Roman" panose="02020603050405020304" pitchFamily="18" charset="0"/>
              </a:rPr>
              <a:t>to the </a:t>
            </a:r>
            <a:r>
              <a:rPr lang="en-US" altLang="en-US" dirty="0" err="1">
                <a:solidFill>
                  <a:srgbClr val="0070C0"/>
                </a:solidFill>
                <a:latin typeface="Arial" panose="020B0604020202020204" pitchFamily="34" charset="0"/>
                <a:ea typeface="Times New Roman" panose="02020603050405020304" pitchFamily="18" charset="0"/>
              </a:rPr>
              <a:t>ciphertext</a:t>
            </a:r>
            <a:r>
              <a:rPr lang="en-US" altLang="en-US" dirty="0">
                <a:solidFill>
                  <a:srgbClr val="0070C0"/>
                </a:solidFill>
                <a:latin typeface="Arial" panose="020B0604020202020204" pitchFamily="34" charset="0"/>
                <a:ea typeface="Times New Roman" panose="02020603050405020304" pitchFamily="18" charset="0"/>
              </a:rPr>
              <a:t> MT.</a:t>
            </a:r>
          </a:p>
          <a:p>
            <a:endParaRPr lang="en-US" altLang="en-US" sz="1200" dirty="0">
              <a:solidFill>
                <a:srgbClr val="0070C0"/>
              </a:solidFill>
              <a:latin typeface="Arial" panose="020B0604020202020204" pitchFamily="34" charset="0"/>
            </a:endParaRPr>
          </a:p>
          <a:p>
            <a:endParaRPr lang="en-US"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136425702"/>
              </p:ext>
            </p:extLst>
          </p:nvPr>
        </p:nvGraphicFramePr>
        <p:xfrm>
          <a:off x="1371601" y="3179656"/>
          <a:ext cx="5257800" cy="1087544"/>
        </p:xfrm>
        <a:graphic>
          <a:graphicData uri="http://schemas.openxmlformats.org/presentationml/2006/ole">
            <mc:AlternateContent xmlns:mc="http://schemas.openxmlformats.org/markup-compatibility/2006">
              <mc:Choice xmlns:v="urn:schemas-microsoft-com:vml" Requires="v">
                <p:oleObj spid="_x0000_s7194" r:id="rId3" imgW="2184400" imgH="457200" progId="Equation.3">
                  <p:embed/>
                </p:oleObj>
              </mc:Choice>
              <mc:Fallback>
                <p:oleObj r:id="rId3" imgW="21844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1" y="3179656"/>
                        <a:ext cx="5257800" cy="1087544"/>
                      </a:xfrm>
                      <a:prstGeom prst="rect">
                        <a:avLst/>
                      </a:prstGeom>
                      <a:noFill/>
                    </p:spPr>
                  </p:pic>
                </p:oleObj>
              </mc:Fallback>
            </mc:AlternateContent>
          </a:graphicData>
        </a:graphic>
      </p:graphicFrame>
    </p:spTree>
    <p:extLst>
      <p:ext uri="{BB962C8B-B14F-4D97-AF65-F5344CB8AC3E}">
        <p14:creationId xmlns:p14="http://schemas.microsoft.com/office/powerpoint/2010/main" val="26057478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en-US" altLang="en-US" sz="4400"/>
              <a:t>Polyalphabetic Ciphers</a:t>
            </a:r>
          </a:p>
        </p:txBody>
      </p:sp>
      <p:sp>
        <p:nvSpPr>
          <p:cNvPr id="2051" name="Rectangle 3"/>
          <p:cNvSpPr>
            <a:spLocks noGrp="1" noChangeArrowheads="1"/>
          </p:cNvSpPr>
          <p:nvPr>
            <p:ph type="subTitle" idx="1"/>
          </p:nvPr>
        </p:nvSpPr>
        <p:spPr>
          <a:xfrm>
            <a:off x="1371600" y="3886200"/>
            <a:ext cx="6400800" cy="1752600"/>
          </a:xfrm>
        </p:spPr>
        <p:txBody>
          <a:bodyPr/>
          <a:lstStyle/>
          <a:p>
            <a:r>
              <a:rPr lang="en-US" altLang="en-US" sz="3200" dirty="0"/>
              <a:t>Vigenere</a:t>
            </a:r>
          </a:p>
        </p:txBody>
      </p:sp>
    </p:spTree>
    <p:extLst>
      <p:ext uri="{BB962C8B-B14F-4D97-AF65-F5344CB8AC3E}">
        <p14:creationId xmlns:p14="http://schemas.microsoft.com/office/powerpoint/2010/main" val="3864671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Objective </a:t>
            </a:r>
            <a:endParaRPr lang="en-US" dirty="0"/>
          </a:p>
        </p:txBody>
      </p:sp>
      <p:sp>
        <p:nvSpPr>
          <p:cNvPr id="3" name="Content Placeholder 2"/>
          <p:cNvSpPr>
            <a:spLocks noGrp="1"/>
          </p:cNvSpPr>
          <p:nvPr>
            <p:ph idx="1"/>
          </p:nvPr>
        </p:nvSpPr>
        <p:spPr/>
        <p:txBody>
          <a:bodyPr>
            <a:normAutofit lnSpcReduction="10000"/>
          </a:bodyPr>
          <a:lstStyle/>
          <a:p>
            <a:endParaRPr lang="en-US" dirty="0" smtClean="0">
              <a:solidFill>
                <a:srgbClr val="0070C0"/>
              </a:solidFill>
            </a:endParaRPr>
          </a:p>
          <a:p>
            <a:r>
              <a:rPr lang="en-US" dirty="0" smtClean="0">
                <a:solidFill>
                  <a:srgbClr val="0070C0"/>
                </a:solidFill>
              </a:rPr>
              <a:t>The main objective of this class is to learn more classical ciphering techniques.</a:t>
            </a:r>
          </a:p>
          <a:p>
            <a:endParaRPr lang="en-US" dirty="0">
              <a:solidFill>
                <a:srgbClr val="0070C0"/>
              </a:solidFill>
            </a:endParaRPr>
          </a:p>
          <a:p>
            <a:pPr lvl="1"/>
            <a:r>
              <a:rPr lang="en-US" dirty="0" smtClean="0">
                <a:solidFill>
                  <a:srgbClr val="0070C0"/>
                </a:solidFill>
              </a:rPr>
              <a:t>Playfair Ciphering </a:t>
            </a:r>
          </a:p>
          <a:p>
            <a:pPr lvl="1"/>
            <a:endParaRPr lang="en-US" dirty="0" smtClean="0">
              <a:solidFill>
                <a:srgbClr val="0070C0"/>
              </a:solidFill>
            </a:endParaRPr>
          </a:p>
          <a:p>
            <a:pPr lvl="1"/>
            <a:r>
              <a:rPr lang="en-US" dirty="0" smtClean="0">
                <a:solidFill>
                  <a:srgbClr val="0070C0"/>
                </a:solidFill>
              </a:rPr>
              <a:t>Hill Cipher.</a:t>
            </a:r>
          </a:p>
          <a:p>
            <a:pPr lvl="1"/>
            <a:endParaRPr lang="en-US" dirty="0">
              <a:solidFill>
                <a:srgbClr val="0070C0"/>
              </a:solidFill>
            </a:endParaRPr>
          </a:p>
          <a:p>
            <a:pPr lvl="1"/>
            <a:r>
              <a:rPr lang="en-US" dirty="0" err="1" smtClean="0">
                <a:solidFill>
                  <a:srgbClr val="0070C0"/>
                </a:solidFill>
              </a:rPr>
              <a:t>Polyaplphabetic</a:t>
            </a:r>
            <a:r>
              <a:rPr lang="en-US" dirty="0" smtClean="0">
                <a:solidFill>
                  <a:srgbClr val="0070C0"/>
                </a:solidFill>
              </a:rPr>
              <a:t> cipher</a:t>
            </a:r>
          </a:p>
          <a:p>
            <a:pPr lvl="1"/>
            <a:endParaRPr lang="en-US" dirty="0">
              <a:solidFill>
                <a:srgbClr val="0070C0"/>
              </a:solidFill>
            </a:endParaRPr>
          </a:p>
          <a:p>
            <a:pPr lvl="1"/>
            <a:r>
              <a:rPr lang="en-US" dirty="0" smtClean="0">
                <a:solidFill>
                  <a:srgbClr val="0070C0"/>
                </a:solidFill>
              </a:rPr>
              <a:t>One Time Pad (OTP) system</a:t>
            </a:r>
          </a:p>
          <a:p>
            <a:pPr lvl="1"/>
            <a:endParaRPr lang="en-US" dirty="0">
              <a:solidFill>
                <a:srgbClr val="0070C0"/>
              </a:solidFill>
            </a:endParaRPr>
          </a:p>
          <a:p>
            <a:pPr lvl="1"/>
            <a:r>
              <a:rPr lang="en-US" dirty="0" smtClean="0">
                <a:solidFill>
                  <a:srgbClr val="0070C0"/>
                </a:solidFill>
              </a:rPr>
              <a:t>Vigenere.</a:t>
            </a:r>
          </a:p>
          <a:p>
            <a:pPr lvl="1"/>
            <a:endParaRPr lang="en-US" dirty="0">
              <a:solidFill>
                <a:srgbClr val="0070C0"/>
              </a:solidFill>
            </a:endParaRPr>
          </a:p>
          <a:p>
            <a:pPr lvl="1"/>
            <a:r>
              <a:rPr lang="en-US" dirty="0" err="1" smtClean="0">
                <a:solidFill>
                  <a:srgbClr val="0070C0"/>
                </a:solidFill>
              </a:rPr>
              <a:t>AutoKey</a:t>
            </a:r>
            <a:r>
              <a:rPr lang="en-US" dirty="0" smtClean="0">
                <a:solidFill>
                  <a:srgbClr val="0070C0"/>
                </a:solidFill>
              </a:rPr>
              <a:t>.</a:t>
            </a:r>
          </a:p>
          <a:p>
            <a:pPr lvl="1"/>
            <a:endParaRPr lang="en-US" dirty="0">
              <a:solidFill>
                <a:srgbClr val="0070C0"/>
              </a:solidFill>
            </a:endParaRPr>
          </a:p>
          <a:p>
            <a:pPr lvl="1"/>
            <a:endParaRPr lang="en-US" dirty="0" smtClean="0">
              <a:solidFill>
                <a:srgbClr val="0070C0"/>
              </a:solidFill>
            </a:endParaRPr>
          </a:p>
          <a:p>
            <a:pPr lvl="1"/>
            <a:endParaRPr lang="en-US" dirty="0">
              <a:solidFill>
                <a:srgbClr val="0070C0"/>
              </a:solidFill>
            </a:endParaRPr>
          </a:p>
          <a:p>
            <a:pPr lvl="1"/>
            <a:endParaRPr lang="en-US" dirty="0">
              <a:solidFill>
                <a:srgbClr val="0070C0"/>
              </a:solidFill>
            </a:endParaRPr>
          </a:p>
          <a:p>
            <a:pPr lvl="1"/>
            <a:endParaRPr lang="en-US"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682285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t>Main Idea</a:t>
            </a:r>
          </a:p>
        </p:txBody>
      </p:sp>
      <p:sp>
        <p:nvSpPr>
          <p:cNvPr id="3075" name="Rectangle 3"/>
          <p:cNvSpPr>
            <a:spLocks noGrp="1" noChangeArrowheads="1"/>
          </p:cNvSpPr>
          <p:nvPr>
            <p:ph type="body" idx="1"/>
          </p:nvPr>
        </p:nvSpPr>
        <p:spPr/>
        <p:txBody>
          <a:bodyPr/>
          <a:lstStyle/>
          <a:p>
            <a:endParaRPr lang="en-US" altLang="en-US" dirty="0" smtClean="0">
              <a:solidFill>
                <a:srgbClr val="0070C0"/>
              </a:solidFill>
            </a:endParaRPr>
          </a:p>
          <a:p>
            <a:r>
              <a:rPr lang="en-US" altLang="en-US" dirty="0" smtClean="0">
                <a:solidFill>
                  <a:srgbClr val="0070C0"/>
                </a:solidFill>
              </a:rPr>
              <a:t>Use </a:t>
            </a:r>
            <a:r>
              <a:rPr lang="en-US" altLang="en-US" dirty="0">
                <a:solidFill>
                  <a:srgbClr val="0070C0"/>
                </a:solidFill>
              </a:rPr>
              <a:t>multiple </a:t>
            </a:r>
            <a:r>
              <a:rPr lang="en-US" altLang="en-US" dirty="0" err="1">
                <a:solidFill>
                  <a:srgbClr val="0070C0"/>
                </a:solidFill>
              </a:rPr>
              <a:t>monoalphabetic</a:t>
            </a:r>
            <a:r>
              <a:rPr lang="en-US" altLang="en-US" dirty="0">
                <a:solidFill>
                  <a:srgbClr val="0070C0"/>
                </a:solidFill>
              </a:rPr>
              <a:t> </a:t>
            </a:r>
            <a:r>
              <a:rPr lang="en-US" altLang="en-US" dirty="0" smtClean="0">
                <a:solidFill>
                  <a:srgbClr val="0070C0"/>
                </a:solidFill>
              </a:rPr>
              <a:t>ciphers</a:t>
            </a:r>
          </a:p>
          <a:p>
            <a:endParaRPr lang="en-US" altLang="en-US" dirty="0">
              <a:solidFill>
                <a:srgbClr val="0070C0"/>
              </a:solidFill>
            </a:endParaRPr>
          </a:p>
          <a:p>
            <a:r>
              <a:rPr lang="en-US" altLang="en-US" dirty="0">
                <a:solidFill>
                  <a:srgbClr val="0070C0"/>
                </a:solidFill>
              </a:rPr>
              <a:t>Change alphabet every </a:t>
            </a:r>
            <a:r>
              <a:rPr lang="en-US" altLang="en-US" dirty="0" smtClean="0">
                <a:solidFill>
                  <a:srgbClr val="0070C0"/>
                </a:solidFill>
              </a:rPr>
              <a:t>letter</a:t>
            </a:r>
          </a:p>
          <a:p>
            <a:endParaRPr lang="en-US" altLang="en-US" dirty="0">
              <a:solidFill>
                <a:srgbClr val="0070C0"/>
              </a:solidFill>
            </a:endParaRPr>
          </a:p>
          <a:p>
            <a:r>
              <a:rPr lang="en-US" altLang="en-US" dirty="0">
                <a:solidFill>
                  <a:srgbClr val="0070C0"/>
                </a:solidFill>
              </a:rPr>
              <a:t>Variations possible, but simple version seems to have been commonly used (even though it can be broken)</a:t>
            </a:r>
          </a:p>
        </p:txBody>
      </p:sp>
    </p:spTree>
    <p:extLst>
      <p:ext uri="{BB962C8B-B14F-4D97-AF65-F5344CB8AC3E}">
        <p14:creationId xmlns:p14="http://schemas.microsoft.com/office/powerpoint/2010/main" val="21056529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914400" y="-128528"/>
            <a:ext cx="7086600" cy="698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b="1" dirty="0">
                <a:latin typeface="Courier New" panose="02070309020205020404" pitchFamily="49" charset="0"/>
              </a:rPr>
              <a:t>a b c d e f g h </a:t>
            </a:r>
            <a:r>
              <a:rPr lang="en-US" altLang="en-US" sz="1600" b="1" dirty="0" err="1">
                <a:latin typeface="Courier New" panose="02070309020205020404" pitchFamily="49" charset="0"/>
              </a:rPr>
              <a:t>i</a:t>
            </a:r>
            <a:r>
              <a:rPr lang="en-US" altLang="en-US" sz="1600" b="1" dirty="0">
                <a:latin typeface="Courier New" panose="02070309020205020404" pitchFamily="49" charset="0"/>
              </a:rPr>
              <a:t> j k l m n o p q r s t u v w x y z</a:t>
            </a:r>
          </a:p>
          <a:p>
            <a:r>
              <a:rPr lang="en-US" altLang="en-US" sz="1600" b="1" dirty="0">
                <a:latin typeface="Courier New" panose="02070309020205020404" pitchFamily="49" charset="0"/>
              </a:rPr>
              <a:t>---------------------------------------------------</a:t>
            </a:r>
          </a:p>
          <a:p>
            <a:r>
              <a:rPr lang="en-US" altLang="en-US" sz="1600" b="1" dirty="0">
                <a:latin typeface="Courier New" panose="02070309020205020404" pitchFamily="49" charset="0"/>
              </a:rPr>
              <a:t>A B C D E F G H I J K L M N O P Q R S T U V W X Y Z</a:t>
            </a:r>
          </a:p>
          <a:p>
            <a:r>
              <a:rPr lang="en-US" altLang="en-US" sz="1600" b="1" dirty="0">
                <a:latin typeface="Courier New" panose="02070309020205020404" pitchFamily="49" charset="0"/>
              </a:rPr>
              <a:t>B C D E F G H I J K L M N O P Q R S T U V W X Y Z A</a:t>
            </a:r>
          </a:p>
          <a:p>
            <a:r>
              <a:rPr lang="en-US" altLang="en-US" sz="1600" b="1" dirty="0">
                <a:latin typeface="Courier New" panose="02070309020205020404" pitchFamily="49" charset="0"/>
              </a:rPr>
              <a:t>C D E F G H I J K L M N O P Q R S T U V W X Y Z A B</a:t>
            </a:r>
          </a:p>
          <a:p>
            <a:r>
              <a:rPr lang="en-US" altLang="en-US" sz="1600" b="1" dirty="0">
                <a:latin typeface="Courier New" panose="02070309020205020404" pitchFamily="49" charset="0"/>
              </a:rPr>
              <a:t>D E F G H I J K L M N O P Q R S T U V W X Y Z A B C</a:t>
            </a:r>
          </a:p>
          <a:p>
            <a:r>
              <a:rPr lang="en-US" altLang="en-US" sz="1600" b="1" dirty="0">
                <a:latin typeface="Courier New" panose="02070309020205020404" pitchFamily="49" charset="0"/>
              </a:rPr>
              <a:t>E F G H I J K L M N O P Q R S T U V W X Y Z A B C D</a:t>
            </a:r>
          </a:p>
          <a:p>
            <a:r>
              <a:rPr lang="en-US" altLang="en-US" sz="1600" b="1" dirty="0">
                <a:latin typeface="Courier New" panose="02070309020205020404" pitchFamily="49" charset="0"/>
              </a:rPr>
              <a:t>F G H I J K L M N O P Q R S T U V W X Y Z A B C D E</a:t>
            </a:r>
          </a:p>
          <a:p>
            <a:r>
              <a:rPr lang="en-US" altLang="en-US" sz="1600" b="1" dirty="0">
                <a:latin typeface="Courier New" panose="02070309020205020404" pitchFamily="49" charset="0"/>
              </a:rPr>
              <a:t>G H I J K L M N O P Q R S T U V W X Y Z A B C D E F</a:t>
            </a:r>
          </a:p>
          <a:p>
            <a:r>
              <a:rPr lang="en-US" altLang="en-US" sz="1600" b="1" dirty="0">
                <a:latin typeface="Courier New" panose="02070309020205020404" pitchFamily="49" charset="0"/>
              </a:rPr>
              <a:t>H I J K L M N O P Q R S T U V W X Y Z A B C D E F G</a:t>
            </a:r>
          </a:p>
          <a:p>
            <a:r>
              <a:rPr lang="en-US" altLang="en-US" sz="1600" b="1" dirty="0">
                <a:latin typeface="Courier New" panose="02070309020205020404" pitchFamily="49" charset="0"/>
              </a:rPr>
              <a:t>I J K L M N O P Q R S T U V W X Y Z A B C D E F G H</a:t>
            </a:r>
          </a:p>
          <a:p>
            <a:r>
              <a:rPr lang="en-US" altLang="en-US" sz="1600" b="1" dirty="0">
                <a:latin typeface="Courier New" panose="02070309020205020404" pitchFamily="49" charset="0"/>
              </a:rPr>
              <a:t>J K L M N O P Q R S T U V W X Y Z A B C D E F G H I</a:t>
            </a:r>
          </a:p>
          <a:p>
            <a:r>
              <a:rPr lang="en-US" altLang="en-US" sz="1600" b="1" dirty="0">
                <a:latin typeface="Courier New" panose="02070309020205020404" pitchFamily="49" charset="0"/>
              </a:rPr>
              <a:t>K L M N O P Q R S T U V W X Y Z A B C D E F G H I J</a:t>
            </a:r>
          </a:p>
          <a:p>
            <a:r>
              <a:rPr lang="en-US" altLang="en-US" sz="1600" b="1" dirty="0">
                <a:latin typeface="Courier New" panose="02070309020205020404" pitchFamily="49" charset="0"/>
              </a:rPr>
              <a:t>L M N O P Q R S T U V W X Y Z A B C D E F G H I J K</a:t>
            </a:r>
          </a:p>
          <a:p>
            <a:r>
              <a:rPr lang="en-US" altLang="en-US" sz="1600" b="1" dirty="0">
                <a:latin typeface="Courier New" panose="02070309020205020404" pitchFamily="49" charset="0"/>
              </a:rPr>
              <a:t>M N O P Q R S T U V W X Y Z A B C D E F G H I J K L</a:t>
            </a:r>
          </a:p>
          <a:p>
            <a:r>
              <a:rPr lang="en-US" altLang="en-US" sz="1600" b="1" dirty="0">
                <a:latin typeface="Courier New" panose="02070309020205020404" pitchFamily="49" charset="0"/>
              </a:rPr>
              <a:t>N O P Q R S T U V W X Y Z A B C D E F G H I J K L M</a:t>
            </a:r>
          </a:p>
          <a:p>
            <a:r>
              <a:rPr lang="en-US" altLang="en-US" sz="1600" b="1" dirty="0">
                <a:latin typeface="Courier New" panose="02070309020205020404" pitchFamily="49" charset="0"/>
              </a:rPr>
              <a:t>O P Q R S T U V W X Y Z A B C D E F G H I J K L M N</a:t>
            </a:r>
          </a:p>
          <a:p>
            <a:r>
              <a:rPr lang="en-US" altLang="en-US" sz="1600" b="1" dirty="0">
                <a:latin typeface="Courier New" panose="02070309020205020404" pitchFamily="49" charset="0"/>
              </a:rPr>
              <a:t>P Q R S T U V W X Y Z A B C D E F G H I J K L M N O</a:t>
            </a:r>
          </a:p>
          <a:p>
            <a:r>
              <a:rPr lang="en-US" altLang="en-US" sz="1600" b="1" dirty="0">
                <a:latin typeface="Courier New" panose="02070309020205020404" pitchFamily="49" charset="0"/>
              </a:rPr>
              <a:t>Q R S T U V W X Y Z A B C D E F G H I J K L M N O P</a:t>
            </a:r>
          </a:p>
          <a:p>
            <a:r>
              <a:rPr lang="en-US" altLang="en-US" sz="1600" b="1" dirty="0">
                <a:latin typeface="Courier New" panose="02070309020205020404" pitchFamily="49" charset="0"/>
              </a:rPr>
              <a:t>R S T U V W X Y Z A B C D E F G H I J K L M N O P Q</a:t>
            </a:r>
          </a:p>
          <a:p>
            <a:r>
              <a:rPr lang="en-US" altLang="en-US" sz="1600" b="1" dirty="0">
                <a:latin typeface="Courier New" panose="02070309020205020404" pitchFamily="49" charset="0"/>
              </a:rPr>
              <a:t>S T U V W X Y Z A B C D E F G H I J K L M N O P Q R</a:t>
            </a:r>
          </a:p>
          <a:p>
            <a:r>
              <a:rPr lang="en-US" altLang="en-US" sz="1600" b="1" dirty="0">
                <a:latin typeface="Courier New" panose="02070309020205020404" pitchFamily="49" charset="0"/>
              </a:rPr>
              <a:t>T U V W X Y Z A B C D E F G H I J K L M N O P Q R S</a:t>
            </a:r>
          </a:p>
          <a:p>
            <a:r>
              <a:rPr lang="en-US" altLang="en-US" sz="1600" b="1" dirty="0">
                <a:latin typeface="Courier New" panose="02070309020205020404" pitchFamily="49" charset="0"/>
              </a:rPr>
              <a:t>U V W X Y Z A B C D E F G H I J K L M N O P Q R S T</a:t>
            </a:r>
          </a:p>
          <a:p>
            <a:r>
              <a:rPr lang="en-US" altLang="en-US" sz="1600" b="1" dirty="0">
                <a:latin typeface="Courier New" panose="02070309020205020404" pitchFamily="49" charset="0"/>
              </a:rPr>
              <a:t>V W X Y Z A B C D E F G H I J K L M N O P Q R S T U</a:t>
            </a:r>
          </a:p>
          <a:p>
            <a:r>
              <a:rPr lang="en-US" altLang="en-US" sz="1600" b="1" dirty="0">
                <a:latin typeface="Courier New" panose="02070309020205020404" pitchFamily="49" charset="0"/>
              </a:rPr>
              <a:t>W X Y Z A B C D E F G H I J K L M N O P Q R S T U V</a:t>
            </a:r>
          </a:p>
          <a:p>
            <a:r>
              <a:rPr lang="en-US" altLang="en-US" sz="1600" b="1" dirty="0">
                <a:latin typeface="Courier New" panose="02070309020205020404" pitchFamily="49" charset="0"/>
              </a:rPr>
              <a:t>X Y Z A B C D E F G H I J K L M N O P Q R S T U V W</a:t>
            </a:r>
          </a:p>
          <a:p>
            <a:r>
              <a:rPr lang="en-US" altLang="en-US" sz="1600" b="1" dirty="0">
                <a:latin typeface="Courier New" panose="02070309020205020404" pitchFamily="49" charset="0"/>
              </a:rPr>
              <a:t>Y Z A B C D E F G H I J K L M N O P Q R S T U V W X</a:t>
            </a:r>
          </a:p>
          <a:p>
            <a:r>
              <a:rPr lang="en-US" altLang="en-US" sz="1600" b="1" dirty="0">
                <a:latin typeface="Courier New" panose="02070309020205020404" pitchFamily="49" charset="0"/>
              </a:rPr>
              <a:t>Z A B C D E F G H I J K L M N O P Q R S T U V W X </a:t>
            </a:r>
            <a:r>
              <a:rPr lang="en-US" altLang="en-US" sz="1600" b="1" dirty="0" smtClean="0">
                <a:latin typeface="Courier New" panose="02070309020205020404" pitchFamily="49" charset="0"/>
              </a:rPr>
              <a:t>Y</a:t>
            </a:r>
            <a:endParaRPr lang="en-US" altLang="en-US" sz="1600" b="1" dirty="0">
              <a:latin typeface="Courier New" panose="02070309020205020404" pitchFamily="49" charset="0"/>
            </a:endParaRPr>
          </a:p>
        </p:txBody>
      </p:sp>
    </p:spTree>
    <p:extLst>
      <p:ext uri="{BB962C8B-B14F-4D97-AF65-F5344CB8AC3E}">
        <p14:creationId xmlns:p14="http://schemas.microsoft.com/office/powerpoint/2010/main" val="2837836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dirty="0"/>
              <a:t>Vigenere Scheme</a:t>
            </a:r>
          </a:p>
        </p:txBody>
      </p:sp>
      <p:sp>
        <p:nvSpPr>
          <p:cNvPr id="5123" name="Rectangle 3"/>
          <p:cNvSpPr>
            <a:spLocks noGrp="1" noChangeArrowheads="1"/>
          </p:cNvSpPr>
          <p:nvPr>
            <p:ph type="body" idx="1"/>
          </p:nvPr>
        </p:nvSpPr>
        <p:spPr/>
        <p:txBody>
          <a:bodyPr/>
          <a:lstStyle/>
          <a:p>
            <a:endParaRPr lang="en-US" altLang="en-US" dirty="0" smtClean="0">
              <a:solidFill>
                <a:srgbClr val="0070C0"/>
              </a:solidFill>
            </a:endParaRPr>
          </a:p>
          <a:p>
            <a:r>
              <a:rPr lang="en-US" altLang="en-US" dirty="0" smtClean="0">
                <a:solidFill>
                  <a:srgbClr val="0070C0"/>
                </a:solidFill>
              </a:rPr>
              <a:t>Keyword </a:t>
            </a:r>
            <a:r>
              <a:rPr lang="en-US" altLang="en-US" dirty="0">
                <a:solidFill>
                  <a:srgbClr val="0070C0"/>
                </a:solidFill>
              </a:rPr>
              <a:t>(or phrase) used to indicate which alphabet to use for encoding (by first letter</a:t>
            </a:r>
            <a:r>
              <a:rPr lang="en-US" altLang="en-US" dirty="0" smtClean="0">
                <a:solidFill>
                  <a:srgbClr val="0070C0"/>
                </a:solidFill>
              </a:rPr>
              <a:t>)</a:t>
            </a:r>
          </a:p>
          <a:p>
            <a:endParaRPr lang="en-US" altLang="en-US" dirty="0">
              <a:solidFill>
                <a:srgbClr val="0070C0"/>
              </a:solidFill>
            </a:endParaRPr>
          </a:p>
          <a:p>
            <a:r>
              <a:rPr lang="en-US" altLang="en-US" dirty="0">
                <a:solidFill>
                  <a:srgbClr val="0070C0"/>
                </a:solidFill>
              </a:rPr>
              <a:t>Keyword repeated over plaintext. </a:t>
            </a:r>
            <a:endParaRPr lang="en-US" altLang="en-US" dirty="0" smtClean="0">
              <a:solidFill>
                <a:srgbClr val="0070C0"/>
              </a:solidFill>
            </a:endParaRPr>
          </a:p>
          <a:p>
            <a:endParaRPr lang="en-US" altLang="en-US" dirty="0">
              <a:solidFill>
                <a:srgbClr val="0070C0"/>
              </a:solidFill>
            </a:endParaRPr>
          </a:p>
          <a:p>
            <a:r>
              <a:rPr lang="en-US" altLang="en-US" dirty="0" smtClean="0">
                <a:solidFill>
                  <a:srgbClr val="0070C0"/>
                </a:solidFill>
              </a:rPr>
              <a:t>The </a:t>
            </a:r>
            <a:r>
              <a:rPr lang="en-US" altLang="en-US" dirty="0">
                <a:solidFill>
                  <a:srgbClr val="0070C0"/>
                </a:solidFill>
              </a:rPr>
              <a:t>key-letter over each plaintext letter determines the alphabet used to encipher that </a:t>
            </a:r>
            <a:r>
              <a:rPr lang="en-US" altLang="en-US" dirty="0" smtClean="0">
                <a:solidFill>
                  <a:srgbClr val="0070C0"/>
                </a:solidFill>
              </a:rPr>
              <a:t>letter</a:t>
            </a:r>
          </a:p>
          <a:p>
            <a:endParaRPr lang="en-US" altLang="en-US" dirty="0">
              <a:solidFill>
                <a:srgbClr val="0070C0"/>
              </a:solidFill>
            </a:endParaRPr>
          </a:p>
          <a:p>
            <a:r>
              <a:rPr lang="en-US" altLang="en-US" dirty="0">
                <a:solidFill>
                  <a:srgbClr val="0070C0"/>
                </a:solidFill>
              </a:rPr>
              <a:t>Example: use cryptology as keyword</a:t>
            </a:r>
          </a:p>
        </p:txBody>
      </p:sp>
    </p:spTree>
    <p:extLst>
      <p:ext uri="{BB962C8B-B14F-4D97-AF65-F5344CB8AC3E}">
        <p14:creationId xmlns:p14="http://schemas.microsoft.com/office/powerpoint/2010/main" val="1668690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Vigenere Example</a:t>
            </a:r>
          </a:p>
        </p:txBody>
      </p:sp>
      <p:sp>
        <p:nvSpPr>
          <p:cNvPr id="6148" name="Text Box 4"/>
          <p:cNvSpPr txBox="1">
            <a:spLocks noChangeArrowheads="1"/>
          </p:cNvSpPr>
          <p:nvPr/>
        </p:nvSpPr>
        <p:spPr bwMode="auto">
          <a:xfrm>
            <a:off x="1447800" y="1905000"/>
            <a:ext cx="7239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latin typeface="Courier New" panose="02070309020205020404" pitchFamily="49" charset="0"/>
              </a:rPr>
              <a:t>CRYPTOLOGYCRYPTOLOGY</a:t>
            </a:r>
          </a:p>
          <a:p>
            <a:r>
              <a:rPr lang="en-US" altLang="en-US" sz="2400" b="1" dirty="0" err="1">
                <a:latin typeface="Courier New" panose="02070309020205020404" pitchFamily="49" charset="0"/>
              </a:rPr>
              <a:t>computerscienceisthe</a:t>
            </a:r>
            <a:endParaRPr lang="en-US" altLang="en-US" sz="2400" b="1" dirty="0">
              <a:latin typeface="Courier New" panose="02070309020205020404" pitchFamily="49" charset="0"/>
            </a:endParaRPr>
          </a:p>
          <a:p>
            <a:endParaRPr lang="en-US" altLang="en-US" sz="2400" b="1" dirty="0">
              <a:latin typeface="Courier New" panose="02070309020205020404" pitchFamily="49" charset="0"/>
            </a:endParaRPr>
          </a:p>
          <a:p>
            <a:r>
              <a:rPr lang="en-US" altLang="en-US" sz="2400" b="1" dirty="0">
                <a:latin typeface="Courier New" panose="02070309020205020404" pitchFamily="49" charset="0"/>
              </a:rPr>
              <a:t>CRYPTOLOGYCRYPTOLOGY</a:t>
            </a:r>
          </a:p>
          <a:p>
            <a:r>
              <a:rPr lang="en-US" altLang="en-US" sz="2400" b="1" dirty="0" err="1">
                <a:latin typeface="Courier New" panose="02070309020205020404" pitchFamily="49" charset="0"/>
              </a:rPr>
              <a:t>studyofdatastructure</a:t>
            </a:r>
            <a:endParaRPr lang="en-US" altLang="en-US" sz="2400" b="1" dirty="0">
              <a:latin typeface="Courier New" panose="02070309020205020404" pitchFamily="49" charset="0"/>
            </a:endParaRPr>
          </a:p>
          <a:p>
            <a:endParaRPr lang="en-US" altLang="en-US" sz="2400" b="1" dirty="0">
              <a:latin typeface="Courier New" panose="02070309020205020404" pitchFamily="49" charset="0"/>
            </a:endParaRPr>
          </a:p>
          <a:p>
            <a:r>
              <a:rPr lang="en-US" altLang="en-US" sz="2400" b="1" dirty="0">
                <a:latin typeface="Courier New" panose="02070309020205020404" pitchFamily="49" charset="0"/>
              </a:rPr>
              <a:t>CRYPTOLOGYCRYPTOLOGY</a:t>
            </a:r>
          </a:p>
          <a:p>
            <a:r>
              <a:rPr lang="en-US" altLang="en-US" sz="2400" b="1" dirty="0" err="1">
                <a:latin typeface="Courier New" panose="02070309020205020404" pitchFamily="49" charset="0"/>
              </a:rPr>
              <a:t>sandalgorithmsandthe</a:t>
            </a:r>
            <a:endParaRPr lang="en-US" altLang="en-US" sz="2400" b="1" dirty="0">
              <a:latin typeface="Courier New" panose="02070309020205020404" pitchFamily="49" charset="0"/>
            </a:endParaRPr>
          </a:p>
          <a:p>
            <a:endParaRPr lang="en-US" altLang="en-US" sz="2400" b="1" dirty="0">
              <a:latin typeface="Courier New" panose="02070309020205020404" pitchFamily="49" charset="0"/>
            </a:endParaRPr>
          </a:p>
          <a:p>
            <a:r>
              <a:rPr lang="en-US" altLang="en-US" sz="2400" b="1" dirty="0">
                <a:latin typeface="Courier New" panose="02070309020205020404" pitchFamily="49" charset="0"/>
              </a:rPr>
              <a:t>CRYPTOLOGYCRYPTOLOGYCRYPTOLO</a:t>
            </a:r>
          </a:p>
          <a:p>
            <a:r>
              <a:rPr lang="en-US" altLang="en-US" sz="2400" b="1" dirty="0" err="1">
                <a:latin typeface="Courier New" panose="02070309020205020404" pitchFamily="49" charset="0"/>
              </a:rPr>
              <a:t>irimplementationsoncomputers</a:t>
            </a:r>
            <a:endParaRPr lang="en-US" altLang="en-US" sz="2400" b="1" dirty="0">
              <a:latin typeface="Courier New" panose="02070309020205020404" pitchFamily="49" charset="0"/>
            </a:endParaRPr>
          </a:p>
        </p:txBody>
      </p:sp>
    </p:spTree>
    <p:extLst>
      <p:ext uri="{BB962C8B-B14F-4D97-AF65-F5344CB8AC3E}">
        <p14:creationId xmlns:p14="http://schemas.microsoft.com/office/powerpoint/2010/main" val="558959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563562"/>
          </a:xfrm>
        </p:spPr>
        <p:txBody>
          <a:bodyPr/>
          <a:lstStyle/>
          <a:p>
            <a:r>
              <a:rPr lang="en-US" altLang="en-US" sz="4000" dirty="0"/>
              <a:t>Vigenere Example</a:t>
            </a:r>
          </a:p>
        </p:txBody>
      </p:sp>
      <p:sp>
        <p:nvSpPr>
          <p:cNvPr id="8195" name="Text Box 3"/>
          <p:cNvSpPr txBox="1">
            <a:spLocks noChangeArrowheads="1"/>
          </p:cNvSpPr>
          <p:nvPr/>
        </p:nvSpPr>
        <p:spPr bwMode="auto">
          <a:xfrm>
            <a:off x="1219200" y="1066800"/>
            <a:ext cx="6629400"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a:latin typeface="Courier New" panose="02070309020205020404" pitchFamily="49" charset="0"/>
              </a:rPr>
              <a:t>CRYPTOLOGYCRYPTOLOGY</a:t>
            </a:r>
          </a:p>
          <a:p>
            <a:r>
              <a:rPr lang="en-US" altLang="en-US" sz="2400" b="1">
                <a:latin typeface="Courier New" panose="02070309020205020404" pitchFamily="49" charset="0"/>
              </a:rPr>
              <a:t>computerscienceisthe</a:t>
            </a:r>
          </a:p>
          <a:p>
            <a:r>
              <a:rPr lang="en-US" altLang="en-US" sz="2400" b="1">
                <a:latin typeface="Courier New" panose="02070309020205020404" pitchFamily="49" charset="0"/>
              </a:rPr>
              <a:t>EFKENHPFYAKVLRXWDHNC</a:t>
            </a:r>
          </a:p>
          <a:p>
            <a:endParaRPr lang="en-US" altLang="en-US" sz="2400" b="1">
              <a:latin typeface="Courier New" panose="02070309020205020404" pitchFamily="49" charset="0"/>
            </a:endParaRPr>
          </a:p>
          <a:p>
            <a:r>
              <a:rPr lang="en-US" altLang="en-US" sz="2400" b="1">
                <a:latin typeface="Courier New" panose="02070309020205020404" pitchFamily="49" charset="0"/>
              </a:rPr>
              <a:t>CRYPTOLOGYCRYPTOLOGY</a:t>
            </a:r>
          </a:p>
          <a:p>
            <a:r>
              <a:rPr lang="en-US" altLang="en-US" sz="2400" b="1">
                <a:latin typeface="Courier New" panose="02070309020205020404" pitchFamily="49" charset="0"/>
              </a:rPr>
              <a:t>studyofdatastructure</a:t>
            </a:r>
          </a:p>
          <a:p>
            <a:r>
              <a:rPr lang="en-US" altLang="en-US" sz="2400" b="1">
                <a:latin typeface="Courier New" panose="02070309020205020404" pitchFamily="49" charset="0"/>
              </a:rPr>
              <a:t>UKSSRCQRGRCJRGNQEIXC</a:t>
            </a:r>
          </a:p>
          <a:p>
            <a:endParaRPr lang="en-US" altLang="en-US" sz="2400" b="1">
              <a:latin typeface="Courier New" panose="02070309020205020404" pitchFamily="49" charset="0"/>
            </a:endParaRPr>
          </a:p>
          <a:p>
            <a:r>
              <a:rPr lang="en-US" altLang="en-US" sz="2400" b="1">
                <a:latin typeface="Courier New" panose="02070309020205020404" pitchFamily="49" charset="0"/>
              </a:rPr>
              <a:t>CRYPTOLOGYCRYPTOLOGY</a:t>
            </a:r>
          </a:p>
          <a:p>
            <a:r>
              <a:rPr lang="en-US" altLang="en-US" sz="2400" b="1">
                <a:latin typeface="Courier New" panose="02070309020205020404" pitchFamily="49" charset="0"/>
              </a:rPr>
              <a:t>sandalgorithmsandthe</a:t>
            </a:r>
          </a:p>
          <a:p>
            <a:r>
              <a:rPr lang="en-US" altLang="en-US" sz="2400" b="1">
                <a:latin typeface="Courier New" panose="02070309020205020404" pitchFamily="49" charset="0"/>
              </a:rPr>
              <a:t>URLSTZRCXGVYKHTBOHNC</a:t>
            </a:r>
          </a:p>
          <a:p>
            <a:endParaRPr lang="en-US" altLang="en-US" sz="2400" b="1">
              <a:latin typeface="Courier New" panose="02070309020205020404" pitchFamily="49" charset="0"/>
            </a:endParaRPr>
          </a:p>
          <a:p>
            <a:r>
              <a:rPr lang="en-US" altLang="en-US" sz="2400" b="1">
                <a:latin typeface="Courier New" panose="02070309020205020404" pitchFamily="49" charset="0"/>
              </a:rPr>
              <a:t>CRYPTOLOGYCRYPTOLOGYCRYPTOLO</a:t>
            </a:r>
          </a:p>
          <a:p>
            <a:r>
              <a:rPr lang="en-US" altLang="en-US" sz="2400" b="1">
                <a:latin typeface="Courier New" panose="02070309020205020404" pitchFamily="49" charset="0"/>
              </a:rPr>
              <a:t>irimplementationsoncomputers</a:t>
            </a:r>
          </a:p>
          <a:p>
            <a:r>
              <a:rPr lang="en-US" altLang="en-US" sz="2400" b="1">
                <a:latin typeface="Courier New" panose="02070309020205020404" pitchFamily="49" charset="0"/>
              </a:rPr>
              <a:t>KIGBIZPAKLVRRXHBDCTAQDNJMSCG</a:t>
            </a:r>
          </a:p>
        </p:txBody>
      </p:sp>
    </p:spTree>
    <p:extLst>
      <p:ext uri="{BB962C8B-B14F-4D97-AF65-F5344CB8AC3E}">
        <p14:creationId xmlns:p14="http://schemas.microsoft.com/office/powerpoint/2010/main" val="19755923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457200" y="0"/>
            <a:ext cx="8229600" cy="1143000"/>
          </a:xfrm>
        </p:spPr>
        <p:txBody>
          <a:bodyPr/>
          <a:lstStyle/>
          <a:p>
            <a:r>
              <a:rPr lang="en-US" altLang="en-US" dirty="0"/>
              <a:t>OTP System</a:t>
            </a:r>
          </a:p>
        </p:txBody>
      </p:sp>
      <p:sp>
        <p:nvSpPr>
          <p:cNvPr id="251907" name="Rectangle 3"/>
          <p:cNvSpPr>
            <a:spLocks noGrp="1" noChangeArrowheads="1"/>
          </p:cNvSpPr>
          <p:nvPr>
            <p:ph type="body" idx="1"/>
          </p:nvPr>
        </p:nvSpPr>
        <p:spPr>
          <a:xfrm>
            <a:off x="685800" y="1371600"/>
            <a:ext cx="8269288" cy="5092771"/>
          </a:xfrm>
        </p:spPr>
        <p:txBody>
          <a:bodyPr>
            <a:normAutofit fontScale="92500" lnSpcReduction="20000"/>
          </a:bodyPr>
          <a:lstStyle/>
          <a:p>
            <a:pPr>
              <a:lnSpc>
                <a:spcPct val="80000"/>
              </a:lnSpc>
            </a:pPr>
            <a:endParaRPr lang="en-US" altLang="en-US" sz="2800" dirty="0" smtClean="0">
              <a:solidFill>
                <a:srgbClr val="0070C0"/>
              </a:solidFill>
              <a:sym typeface="Symbol" panose="05050102010706020507" pitchFamily="18" charset="2"/>
            </a:endParaRPr>
          </a:p>
          <a:p>
            <a:pPr>
              <a:lnSpc>
                <a:spcPct val="80000"/>
              </a:lnSpc>
            </a:pPr>
            <a:r>
              <a:rPr lang="en-US" altLang="en-US" sz="2800" dirty="0" smtClean="0">
                <a:solidFill>
                  <a:srgbClr val="0070C0"/>
                </a:solidFill>
                <a:sym typeface="Symbol" panose="05050102010706020507" pitchFamily="18" charset="2"/>
              </a:rPr>
              <a:t>The </a:t>
            </a:r>
            <a:r>
              <a:rPr lang="en-US" altLang="en-US" sz="2800" dirty="0">
                <a:solidFill>
                  <a:srgbClr val="0070C0"/>
                </a:solidFill>
                <a:sym typeface="Symbol" panose="05050102010706020507" pitchFamily="18" charset="2"/>
              </a:rPr>
              <a:t>one-time pad, which is a provably secure cryptosystem</a:t>
            </a:r>
            <a:r>
              <a:rPr lang="en-US" altLang="en-US" sz="2800" dirty="0" smtClean="0">
                <a:solidFill>
                  <a:srgbClr val="0070C0"/>
                </a:solidFill>
                <a:sym typeface="Symbol" panose="05050102010706020507" pitchFamily="18" charset="2"/>
              </a:rPr>
              <a:t>, was </a:t>
            </a:r>
            <a:r>
              <a:rPr lang="en-US" altLang="en-US" sz="2800" dirty="0">
                <a:solidFill>
                  <a:srgbClr val="0070C0"/>
                </a:solidFill>
                <a:sym typeface="Symbol" panose="05050102010706020507" pitchFamily="18" charset="2"/>
              </a:rPr>
              <a:t>developed by Gilbert </a:t>
            </a:r>
            <a:r>
              <a:rPr lang="en-US" altLang="en-US" sz="2800" dirty="0" err="1">
                <a:solidFill>
                  <a:srgbClr val="0070C0"/>
                </a:solidFill>
                <a:sym typeface="Symbol" panose="05050102010706020507" pitchFamily="18" charset="2"/>
              </a:rPr>
              <a:t>Vernam</a:t>
            </a:r>
            <a:r>
              <a:rPr lang="en-US" altLang="en-US" sz="2800" dirty="0">
                <a:solidFill>
                  <a:srgbClr val="0070C0"/>
                </a:solidFill>
                <a:sym typeface="Symbol" panose="05050102010706020507" pitchFamily="18" charset="2"/>
              </a:rPr>
              <a:t> in 1918</a:t>
            </a:r>
            <a:r>
              <a:rPr lang="en-US" altLang="en-US" sz="2800" dirty="0" smtClean="0">
                <a:solidFill>
                  <a:srgbClr val="0070C0"/>
                </a:solidFill>
                <a:sym typeface="Symbol" panose="05050102010706020507" pitchFamily="18" charset="2"/>
              </a:rPr>
              <a:t>.</a:t>
            </a:r>
          </a:p>
          <a:p>
            <a:pPr>
              <a:lnSpc>
                <a:spcPct val="80000"/>
              </a:lnSpc>
            </a:pPr>
            <a:endParaRPr lang="en-US" altLang="en-US" sz="2800" dirty="0">
              <a:solidFill>
                <a:srgbClr val="0070C0"/>
              </a:solidFill>
              <a:sym typeface="Symbol" panose="05050102010706020507" pitchFamily="18" charset="2"/>
            </a:endParaRPr>
          </a:p>
          <a:p>
            <a:pPr>
              <a:lnSpc>
                <a:spcPct val="80000"/>
              </a:lnSpc>
            </a:pPr>
            <a:r>
              <a:rPr lang="en-US" altLang="en-US" sz="2800" dirty="0">
                <a:solidFill>
                  <a:srgbClr val="0070C0"/>
                </a:solidFill>
                <a:sym typeface="Symbol" panose="05050102010706020507" pitchFamily="18" charset="2"/>
              </a:rPr>
              <a:t> The message is represented as a binary string (a sequence of 0’s and 1’s using a coding mechanism such as ASCII coding</a:t>
            </a:r>
            <a:r>
              <a:rPr lang="en-US" altLang="en-US" sz="2800" dirty="0" smtClean="0">
                <a:solidFill>
                  <a:srgbClr val="0070C0"/>
                </a:solidFill>
                <a:sym typeface="Symbol" panose="05050102010706020507" pitchFamily="18" charset="2"/>
              </a:rPr>
              <a:t>.</a:t>
            </a:r>
          </a:p>
          <a:p>
            <a:pPr>
              <a:lnSpc>
                <a:spcPct val="80000"/>
              </a:lnSpc>
            </a:pPr>
            <a:endParaRPr lang="en-US" altLang="en-US" sz="2800" dirty="0">
              <a:solidFill>
                <a:srgbClr val="0070C0"/>
              </a:solidFill>
              <a:sym typeface="Symbol" panose="05050102010706020507" pitchFamily="18" charset="2"/>
            </a:endParaRPr>
          </a:p>
          <a:p>
            <a:pPr>
              <a:lnSpc>
                <a:spcPct val="80000"/>
              </a:lnSpc>
            </a:pPr>
            <a:r>
              <a:rPr lang="en-US" altLang="en-US" sz="2800" dirty="0">
                <a:solidFill>
                  <a:srgbClr val="0070C0"/>
                </a:solidFill>
                <a:sym typeface="Symbol" panose="05050102010706020507" pitchFamily="18" charset="2"/>
              </a:rPr>
              <a:t> The key is a truly random sequence of 0’s and 1’s of the same length as the message</a:t>
            </a:r>
            <a:r>
              <a:rPr lang="en-US" altLang="en-US" sz="2800" dirty="0" smtClean="0">
                <a:solidFill>
                  <a:srgbClr val="0070C0"/>
                </a:solidFill>
                <a:sym typeface="Symbol" panose="05050102010706020507" pitchFamily="18" charset="2"/>
              </a:rPr>
              <a:t>.</a:t>
            </a:r>
          </a:p>
          <a:p>
            <a:pPr marL="0" indent="0">
              <a:lnSpc>
                <a:spcPct val="80000"/>
              </a:lnSpc>
              <a:buNone/>
            </a:pPr>
            <a:endParaRPr lang="en-US" altLang="en-US" sz="2800" dirty="0">
              <a:solidFill>
                <a:srgbClr val="0070C0"/>
              </a:solidFill>
              <a:sym typeface="Symbol" panose="05050102010706020507" pitchFamily="18" charset="2"/>
            </a:endParaRPr>
          </a:p>
          <a:p>
            <a:pPr>
              <a:lnSpc>
                <a:spcPct val="80000"/>
              </a:lnSpc>
            </a:pPr>
            <a:r>
              <a:rPr lang="en-US" altLang="en-US" sz="2800" dirty="0">
                <a:solidFill>
                  <a:srgbClr val="0070C0"/>
                </a:solidFill>
                <a:sym typeface="Symbol" panose="05050102010706020507" pitchFamily="18" charset="2"/>
              </a:rPr>
              <a:t> The encryption is done by adding the key to the message modulo 2, bit by bit. </a:t>
            </a:r>
            <a:endParaRPr lang="en-US" altLang="en-US" sz="2800" dirty="0" smtClean="0">
              <a:solidFill>
                <a:srgbClr val="0070C0"/>
              </a:solidFill>
              <a:sym typeface="Symbol" panose="05050102010706020507" pitchFamily="18" charset="2"/>
            </a:endParaRPr>
          </a:p>
          <a:p>
            <a:pPr>
              <a:lnSpc>
                <a:spcPct val="80000"/>
              </a:lnSpc>
            </a:pPr>
            <a:endParaRPr lang="en-US" altLang="en-US" sz="2800" dirty="0">
              <a:solidFill>
                <a:srgbClr val="0070C0"/>
              </a:solidFill>
              <a:sym typeface="Symbol" panose="05050102010706020507" pitchFamily="18" charset="2"/>
            </a:endParaRPr>
          </a:p>
          <a:p>
            <a:pPr>
              <a:lnSpc>
                <a:spcPct val="80000"/>
              </a:lnSpc>
            </a:pPr>
            <a:r>
              <a:rPr lang="en-US" altLang="en-US" sz="2800" dirty="0" smtClean="0">
                <a:solidFill>
                  <a:srgbClr val="0070C0"/>
                </a:solidFill>
                <a:sym typeface="Symbol" panose="05050102010706020507" pitchFamily="18" charset="2"/>
              </a:rPr>
              <a:t>This </a:t>
            </a:r>
            <a:r>
              <a:rPr lang="en-US" altLang="en-US" sz="2800" dirty="0">
                <a:solidFill>
                  <a:srgbClr val="0070C0"/>
                </a:solidFill>
                <a:sym typeface="Symbol" panose="05050102010706020507" pitchFamily="18" charset="2"/>
              </a:rPr>
              <a:t>process is often called </a:t>
            </a:r>
            <a:r>
              <a:rPr lang="en-US" altLang="en-US" sz="2800" i="1" dirty="0">
                <a:solidFill>
                  <a:srgbClr val="0070C0"/>
                </a:solidFill>
                <a:sym typeface="Symbol" panose="05050102010706020507" pitchFamily="18" charset="2"/>
              </a:rPr>
              <a:t>exclusive or</a:t>
            </a:r>
            <a:r>
              <a:rPr lang="en-US" altLang="en-US" sz="2800" dirty="0">
                <a:solidFill>
                  <a:srgbClr val="0070C0"/>
                </a:solidFill>
                <a:sym typeface="Symbol" panose="05050102010706020507" pitchFamily="18" charset="2"/>
              </a:rPr>
              <a:t>, and is denoted by </a:t>
            </a:r>
            <a:r>
              <a:rPr lang="en-US" altLang="en-US" sz="2800" i="1" dirty="0">
                <a:solidFill>
                  <a:srgbClr val="0070C0"/>
                </a:solidFill>
                <a:sym typeface="Symbol" panose="05050102010706020507" pitchFamily="18" charset="2"/>
              </a:rPr>
              <a:t>XOR. </a:t>
            </a:r>
            <a:r>
              <a:rPr lang="en-US" altLang="en-US" sz="2800" dirty="0">
                <a:solidFill>
                  <a:srgbClr val="0070C0"/>
                </a:solidFill>
                <a:sym typeface="Symbol" panose="05050102010706020507" pitchFamily="18" charset="2"/>
              </a:rPr>
              <a:t>The </a:t>
            </a:r>
            <a:r>
              <a:rPr lang="en-US" altLang="en-US" sz="2800" dirty="0" smtClean="0">
                <a:solidFill>
                  <a:srgbClr val="0070C0"/>
                </a:solidFill>
                <a:sym typeface="Symbol" panose="05050102010706020507" pitchFamily="18" charset="2"/>
              </a:rPr>
              <a:t>symbol </a:t>
            </a:r>
            <a:r>
              <a:rPr lang="en-US" altLang="en-US" sz="2800" dirty="0">
                <a:solidFill>
                  <a:srgbClr val="0070C0"/>
                </a:solidFill>
                <a:sym typeface="Symbol" panose="05050102010706020507" pitchFamily="18" charset="2"/>
              </a:rPr>
              <a:t> is used</a:t>
            </a:r>
          </a:p>
        </p:txBody>
      </p:sp>
    </p:spTree>
    <p:extLst>
      <p:ext uri="{BB962C8B-B14F-4D97-AF65-F5344CB8AC3E}">
        <p14:creationId xmlns:p14="http://schemas.microsoft.com/office/powerpoint/2010/main" val="13581646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58" name="Rectangle 30"/>
          <p:cNvSpPr>
            <a:spLocks noGrp="1" noChangeArrowheads="1"/>
          </p:cNvSpPr>
          <p:nvPr>
            <p:ph type="title"/>
          </p:nvPr>
        </p:nvSpPr>
        <p:spPr/>
        <p:txBody>
          <a:bodyPr/>
          <a:lstStyle/>
          <a:p>
            <a:r>
              <a:rPr lang="en-US" altLang="en-US" dirty="0" smtClean="0">
                <a:sym typeface="Symbol" panose="05050102010706020507" pitchFamily="18" charset="2"/>
              </a:rPr>
              <a:t>Exclusive </a:t>
            </a:r>
            <a:r>
              <a:rPr lang="en-US" altLang="en-US" dirty="0">
                <a:sym typeface="Symbol" panose="05050102010706020507" pitchFamily="18" charset="2"/>
              </a:rPr>
              <a:t>or Operator</a:t>
            </a:r>
          </a:p>
        </p:txBody>
      </p:sp>
      <p:graphicFrame>
        <p:nvGraphicFramePr>
          <p:cNvPr id="252932" name="Group 4"/>
          <p:cNvGraphicFramePr>
            <a:graphicFrameLocks noGrp="1"/>
          </p:cNvGraphicFramePr>
          <p:nvPr>
            <p:ph idx="1"/>
          </p:nvPr>
        </p:nvGraphicFramePr>
        <p:xfrm>
          <a:off x="762000" y="2209800"/>
          <a:ext cx="7772400" cy="4114801"/>
        </p:xfrm>
        <a:graphic>
          <a:graphicData uri="http://schemas.openxmlformats.org/drawingml/2006/table">
            <a:tbl>
              <a:tblPr/>
              <a:tblGrid>
                <a:gridCol w="1495425"/>
                <a:gridCol w="1792288"/>
                <a:gridCol w="4484687"/>
              </a:tblGrid>
              <a:tr h="95885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1" u="none" strike="noStrike" cap="none" normalizeH="0" baseline="0" smtClean="0">
                          <a:ln>
                            <a:noFill/>
                          </a:ln>
                          <a:solidFill>
                            <a:schemeClr val="tx1"/>
                          </a:solidFill>
                          <a:effectLst/>
                          <a:latin typeface="Tahoma" panose="020B0604030504040204"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1" u="none" strike="noStrike" cap="none" normalizeH="0" baseline="0" smtClean="0">
                          <a:ln>
                            <a:noFill/>
                          </a:ln>
                          <a:solidFill>
                            <a:schemeClr val="tx1"/>
                          </a:solidFill>
                          <a:effectLst/>
                          <a:latin typeface="Tahoma" panose="020B0604030504040204"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1" u="none" strike="noStrike" cap="none" normalizeH="0" baseline="0" smtClean="0">
                          <a:ln>
                            <a:noFill/>
                          </a:ln>
                          <a:solidFill>
                            <a:schemeClr val="tx1"/>
                          </a:solidFill>
                          <a:effectLst/>
                          <a:latin typeface="Tahoma" panose="020B0604030504040204" pitchFamily="34" charset="0"/>
                        </a:rPr>
                        <a:t>c </a:t>
                      </a:r>
                      <a:r>
                        <a:rPr kumimoji="0" lang="en-US" altLang="en-US" sz="3200" b="0" i="0" u="none" strike="noStrike" cap="none" normalizeH="0" baseline="0" smtClean="0">
                          <a:ln>
                            <a:noFill/>
                          </a:ln>
                          <a:solidFill>
                            <a:schemeClr val="tx1"/>
                          </a:solidFill>
                          <a:effectLst/>
                          <a:latin typeface="Tahoma" panose="020B0604030504040204" pitchFamily="34" charset="0"/>
                        </a:rPr>
                        <a:t>= </a:t>
                      </a:r>
                      <a:r>
                        <a:rPr kumimoji="0" lang="en-US" altLang="en-US" sz="3200" b="0" i="1" u="none" strike="noStrike" cap="none" normalizeH="0" baseline="0" smtClean="0">
                          <a:ln>
                            <a:noFill/>
                          </a:ln>
                          <a:solidFill>
                            <a:schemeClr val="tx1"/>
                          </a:solidFill>
                          <a:effectLst/>
                          <a:latin typeface="Tahoma" panose="020B0604030504040204" pitchFamily="34" charset="0"/>
                        </a:rPr>
                        <a:t>a </a:t>
                      </a:r>
                      <a:r>
                        <a:rPr kumimoji="0" lang="en-US" altLang="en-US" sz="3200" b="0" i="0" u="none" strike="noStrike" cap="none" normalizeH="0" baseline="0" smtClean="0">
                          <a:ln>
                            <a:noFill/>
                          </a:ln>
                          <a:solidFill>
                            <a:schemeClr val="tx1"/>
                          </a:solidFill>
                          <a:effectLst/>
                          <a:latin typeface="Tahoma" panose="020B0604030504040204" pitchFamily="34" charset="0"/>
                          <a:sym typeface="Symbol" panose="05050102010706020507" pitchFamily="18" charset="2"/>
                        </a:rPr>
                        <a:t></a:t>
                      </a:r>
                      <a:r>
                        <a:rPr kumimoji="0" lang="en-US" altLang="en-US" sz="3200" b="0" i="1" u="none" strike="noStrike" cap="none" normalizeH="0" baseline="0" smtClean="0">
                          <a:ln>
                            <a:noFill/>
                          </a:ln>
                          <a:solidFill>
                            <a:schemeClr val="tx1"/>
                          </a:solidFill>
                          <a:effectLst/>
                          <a:latin typeface="Tahoma" panose="020B0604030504040204" pitchFamily="34" charset="0"/>
                        </a:rPr>
                        <a:t>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8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43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8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581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3200" b="0" i="0" u="none" strike="noStrike" cap="none" normalizeH="0" baseline="0" smtClean="0">
                          <a:ln>
                            <a:noFill/>
                          </a:ln>
                          <a:solidFill>
                            <a:schemeClr val="tx1"/>
                          </a:solidFill>
                          <a:effectLst/>
                          <a:latin typeface="Tahoma" panose="020B0604030504040204" pitchFamily="34"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463644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252932"/>
                                        </p:tgtEl>
                                        <p:attrNameLst>
                                          <p:attrName>style.visibility</p:attrName>
                                        </p:attrNameLst>
                                      </p:cBhvr>
                                      <p:to>
                                        <p:strVal val="visible"/>
                                      </p:to>
                                    </p:set>
                                    <p:animEffect transition="in" filter="box(in)">
                                      <p:cBhvr>
                                        <p:cTn id="7" dur="500"/>
                                        <p:tgtEl>
                                          <p:spTgt spid="2529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r>
              <a:rPr lang="en-US" altLang="en-US" b="1">
                <a:sym typeface="Symbol" panose="05050102010706020507" pitchFamily="18" charset="2"/>
              </a:rPr>
              <a:t>Example</a:t>
            </a:r>
          </a:p>
        </p:txBody>
      </p:sp>
      <p:sp>
        <p:nvSpPr>
          <p:cNvPr id="254979" name="Rectangle 3"/>
          <p:cNvSpPr>
            <a:spLocks noGrp="1" noChangeArrowheads="1"/>
          </p:cNvSpPr>
          <p:nvPr>
            <p:ph type="body" idx="1"/>
          </p:nvPr>
        </p:nvSpPr>
        <p:spPr>
          <a:xfrm>
            <a:off x="381000" y="1600200"/>
            <a:ext cx="8574088" cy="4532313"/>
          </a:xfrm>
        </p:spPr>
        <p:txBody>
          <a:bodyPr>
            <a:normAutofit/>
          </a:bodyPr>
          <a:lstStyle/>
          <a:p>
            <a:pPr>
              <a:lnSpc>
                <a:spcPct val="80000"/>
              </a:lnSpc>
            </a:pPr>
            <a:endParaRPr lang="en-US" altLang="en-US" sz="2900" dirty="0" smtClean="0">
              <a:solidFill>
                <a:srgbClr val="0070C0"/>
              </a:solidFill>
              <a:sym typeface="Symbol" panose="05050102010706020507" pitchFamily="18" charset="2"/>
            </a:endParaRPr>
          </a:p>
          <a:p>
            <a:pPr>
              <a:lnSpc>
                <a:spcPct val="80000"/>
              </a:lnSpc>
            </a:pPr>
            <a:r>
              <a:rPr lang="en-US" altLang="en-US" sz="2900" dirty="0" smtClean="0">
                <a:solidFill>
                  <a:srgbClr val="0070C0"/>
                </a:solidFill>
                <a:sym typeface="Symbol" panose="05050102010706020507" pitchFamily="18" charset="2"/>
              </a:rPr>
              <a:t>Message </a:t>
            </a:r>
            <a:r>
              <a:rPr lang="en-US" altLang="en-US" sz="2900" dirty="0">
                <a:solidFill>
                  <a:srgbClr val="0070C0"/>
                </a:solidFill>
                <a:sym typeface="Symbol" panose="05050102010706020507" pitchFamily="18" charset="2"/>
              </a:rPr>
              <a:t>=‘IF</a:t>
            </a:r>
            <a:r>
              <a:rPr lang="en-US" altLang="en-US" sz="2900" dirty="0" smtClean="0">
                <a:solidFill>
                  <a:srgbClr val="0070C0"/>
                </a:solidFill>
                <a:sym typeface="Symbol" panose="05050102010706020507" pitchFamily="18" charset="2"/>
              </a:rPr>
              <a:t>’</a:t>
            </a:r>
          </a:p>
          <a:p>
            <a:pPr>
              <a:lnSpc>
                <a:spcPct val="80000"/>
              </a:lnSpc>
            </a:pPr>
            <a:endParaRPr lang="en-US" altLang="en-US" sz="2900" dirty="0">
              <a:solidFill>
                <a:srgbClr val="0070C0"/>
              </a:solidFill>
              <a:sym typeface="Symbol" panose="05050102010706020507" pitchFamily="18" charset="2"/>
            </a:endParaRPr>
          </a:p>
          <a:p>
            <a:pPr>
              <a:lnSpc>
                <a:spcPct val="80000"/>
              </a:lnSpc>
            </a:pPr>
            <a:endParaRPr lang="en-US" altLang="en-US" sz="2900" dirty="0">
              <a:solidFill>
                <a:srgbClr val="0070C0"/>
              </a:solidFill>
              <a:sym typeface="Symbol" panose="05050102010706020507" pitchFamily="18" charset="2"/>
            </a:endParaRPr>
          </a:p>
          <a:p>
            <a:pPr>
              <a:lnSpc>
                <a:spcPct val="80000"/>
              </a:lnSpc>
            </a:pPr>
            <a:r>
              <a:rPr lang="en-US" altLang="en-US" sz="2900" dirty="0" smtClean="0">
                <a:solidFill>
                  <a:srgbClr val="0070C0"/>
                </a:solidFill>
                <a:sym typeface="Symbol" panose="05050102010706020507" pitchFamily="18" charset="2"/>
              </a:rPr>
              <a:t>Then </a:t>
            </a:r>
            <a:r>
              <a:rPr lang="en-US" altLang="en-US" sz="2900" dirty="0">
                <a:solidFill>
                  <a:srgbClr val="0070C0"/>
                </a:solidFill>
                <a:sym typeface="Symbol" panose="05050102010706020507" pitchFamily="18" charset="2"/>
              </a:rPr>
              <a:t>its ASCII code =(1001001 1000110) </a:t>
            </a:r>
            <a:endParaRPr lang="en-US" altLang="en-US" sz="2900" dirty="0" smtClean="0">
              <a:solidFill>
                <a:srgbClr val="0070C0"/>
              </a:solidFill>
              <a:sym typeface="Symbol" panose="05050102010706020507" pitchFamily="18" charset="2"/>
            </a:endParaRPr>
          </a:p>
          <a:p>
            <a:pPr>
              <a:lnSpc>
                <a:spcPct val="80000"/>
              </a:lnSpc>
            </a:pPr>
            <a:endParaRPr lang="en-US" altLang="en-US" sz="2900" dirty="0">
              <a:solidFill>
                <a:srgbClr val="0070C0"/>
              </a:solidFill>
              <a:sym typeface="Symbol" panose="05050102010706020507" pitchFamily="18" charset="2"/>
            </a:endParaRPr>
          </a:p>
          <a:p>
            <a:pPr>
              <a:lnSpc>
                <a:spcPct val="80000"/>
              </a:lnSpc>
            </a:pPr>
            <a:endParaRPr lang="en-US" altLang="en-US" sz="2900" dirty="0">
              <a:solidFill>
                <a:srgbClr val="0070C0"/>
              </a:solidFill>
              <a:sym typeface="Symbol" panose="05050102010706020507" pitchFamily="18" charset="2"/>
            </a:endParaRPr>
          </a:p>
          <a:p>
            <a:pPr>
              <a:lnSpc>
                <a:spcPct val="80000"/>
              </a:lnSpc>
            </a:pPr>
            <a:r>
              <a:rPr lang="en-US" altLang="en-US" sz="2900" dirty="0" smtClean="0">
                <a:solidFill>
                  <a:srgbClr val="0070C0"/>
                </a:solidFill>
                <a:sym typeface="Symbol" panose="05050102010706020507" pitchFamily="18" charset="2"/>
              </a:rPr>
              <a:t>Key </a:t>
            </a:r>
            <a:r>
              <a:rPr lang="en-US" altLang="en-US" sz="2900" dirty="0">
                <a:solidFill>
                  <a:srgbClr val="0070C0"/>
                </a:solidFill>
                <a:sym typeface="Symbol" panose="05050102010706020507" pitchFamily="18" charset="2"/>
              </a:rPr>
              <a:t>= (1010110 0110001</a:t>
            </a:r>
            <a:r>
              <a:rPr lang="en-US" altLang="en-US" sz="2900" dirty="0" smtClean="0">
                <a:solidFill>
                  <a:srgbClr val="0070C0"/>
                </a:solidFill>
                <a:sym typeface="Symbol" panose="05050102010706020507" pitchFamily="18" charset="2"/>
              </a:rPr>
              <a:t>)</a:t>
            </a:r>
            <a:endParaRPr lang="en-US" altLang="en-US" sz="2900" dirty="0">
              <a:solidFill>
                <a:srgbClr val="0070C0"/>
              </a:solidFill>
              <a:sym typeface="Symbol" panose="05050102010706020507" pitchFamily="18" charset="2"/>
            </a:endParaRPr>
          </a:p>
        </p:txBody>
      </p:sp>
    </p:spTree>
    <p:extLst>
      <p:ext uri="{BB962C8B-B14F-4D97-AF65-F5344CB8AC3E}">
        <p14:creationId xmlns:p14="http://schemas.microsoft.com/office/powerpoint/2010/main" val="22944970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r>
              <a:rPr lang="en-US" altLang="en-US" b="1">
                <a:sym typeface="Symbol" panose="05050102010706020507" pitchFamily="18" charset="2"/>
              </a:rPr>
              <a:t>Example</a:t>
            </a:r>
          </a:p>
        </p:txBody>
      </p:sp>
      <p:sp>
        <p:nvSpPr>
          <p:cNvPr id="254979" name="Rectangle 3"/>
          <p:cNvSpPr>
            <a:spLocks noGrp="1" noChangeArrowheads="1"/>
          </p:cNvSpPr>
          <p:nvPr>
            <p:ph type="body" idx="1"/>
          </p:nvPr>
        </p:nvSpPr>
        <p:spPr>
          <a:xfrm>
            <a:off x="381000" y="1600200"/>
            <a:ext cx="8574088" cy="4532313"/>
          </a:xfrm>
        </p:spPr>
        <p:txBody>
          <a:bodyPr>
            <a:normAutofit/>
          </a:bodyPr>
          <a:lstStyle/>
          <a:p>
            <a:pPr>
              <a:lnSpc>
                <a:spcPct val="80000"/>
              </a:lnSpc>
            </a:pPr>
            <a:endParaRPr lang="en-US" altLang="en-US" sz="2900" i="1" dirty="0" smtClean="0">
              <a:solidFill>
                <a:srgbClr val="0070C0"/>
              </a:solidFill>
              <a:sym typeface="Symbol" panose="05050102010706020507" pitchFamily="18" charset="2"/>
            </a:endParaRPr>
          </a:p>
          <a:p>
            <a:pPr>
              <a:lnSpc>
                <a:spcPct val="80000"/>
              </a:lnSpc>
            </a:pPr>
            <a:r>
              <a:rPr lang="en-US" altLang="en-US" sz="2900" i="1" dirty="0" smtClean="0">
                <a:solidFill>
                  <a:srgbClr val="0070C0"/>
                </a:solidFill>
                <a:sym typeface="Symbol" panose="05050102010706020507" pitchFamily="18" charset="2"/>
              </a:rPr>
              <a:t>Encryption</a:t>
            </a:r>
            <a:r>
              <a:rPr lang="en-US" altLang="en-US" sz="2900" i="1" dirty="0">
                <a:solidFill>
                  <a:srgbClr val="0070C0"/>
                </a:solidFill>
                <a:sym typeface="Symbol" panose="05050102010706020507" pitchFamily="18" charset="2"/>
              </a:rPr>
              <a:t>:</a:t>
            </a:r>
          </a:p>
          <a:p>
            <a:pPr lvl="1">
              <a:lnSpc>
                <a:spcPct val="80000"/>
              </a:lnSpc>
            </a:pPr>
            <a:r>
              <a:rPr lang="en-US" altLang="en-US" sz="2500" dirty="0">
                <a:solidFill>
                  <a:srgbClr val="0070C0"/>
                </a:solidFill>
                <a:sym typeface="Symbol" panose="05050102010706020507" pitchFamily="18" charset="2"/>
              </a:rPr>
              <a:t>	 1001001 1000110	plaintext</a:t>
            </a:r>
          </a:p>
          <a:p>
            <a:pPr lvl="1">
              <a:lnSpc>
                <a:spcPct val="80000"/>
              </a:lnSpc>
            </a:pPr>
            <a:r>
              <a:rPr lang="en-US" altLang="en-US" sz="2500" dirty="0">
                <a:solidFill>
                  <a:srgbClr val="0070C0"/>
                </a:solidFill>
                <a:sym typeface="Symbol" panose="05050102010706020507" pitchFamily="18" charset="2"/>
              </a:rPr>
              <a:t>	 1010110 0110001	key</a:t>
            </a:r>
          </a:p>
          <a:p>
            <a:pPr lvl="1">
              <a:lnSpc>
                <a:spcPct val="80000"/>
              </a:lnSpc>
            </a:pPr>
            <a:r>
              <a:rPr lang="en-US" altLang="en-US" sz="2500" dirty="0">
                <a:solidFill>
                  <a:srgbClr val="0070C0"/>
                </a:solidFill>
                <a:sym typeface="Symbol" panose="05050102010706020507" pitchFamily="18" charset="2"/>
              </a:rPr>
              <a:t>	 0011111 1110110	</a:t>
            </a:r>
            <a:r>
              <a:rPr lang="en-US" altLang="en-US" sz="2500" dirty="0" err="1">
                <a:solidFill>
                  <a:srgbClr val="0070C0"/>
                </a:solidFill>
                <a:sym typeface="Symbol" panose="05050102010706020507" pitchFamily="18" charset="2"/>
              </a:rPr>
              <a:t>ciphertext</a:t>
            </a:r>
            <a:r>
              <a:rPr lang="en-US" altLang="en-US" sz="2500" dirty="0">
                <a:solidFill>
                  <a:srgbClr val="0070C0"/>
                </a:solidFill>
                <a:sym typeface="Symbol" panose="05050102010706020507" pitchFamily="18" charset="2"/>
              </a:rPr>
              <a:t>	</a:t>
            </a:r>
            <a:endParaRPr lang="en-US" altLang="en-US" sz="2500" dirty="0" smtClean="0">
              <a:solidFill>
                <a:srgbClr val="0070C0"/>
              </a:solidFill>
              <a:sym typeface="Symbol" panose="05050102010706020507" pitchFamily="18" charset="2"/>
            </a:endParaRPr>
          </a:p>
          <a:p>
            <a:pPr lvl="1">
              <a:lnSpc>
                <a:spcPct val="80000"/>
              </a:lnSpc>
            </a:pPr>
            <a:endParaRPr lang="en-US" altLang="en-US" sz="2500" dirty="0">
              <a:solidFill>
                <a:srgbClr val="0070C0"/>
              </a:solidFill>
              <a:sym typeface="Symbol" panose="05050102010706020507" pitchFamily="18" charset="2"/>
            </a:endParaRPr>
          </a:p>
          <a:p>
            <a:pPr lvl="1">
              <a:lnSpc>
                <a:spcPct val="80000"/>
              </a:lnSpc>
            </a:pPr>
            <a:endParaRPr lang="en-US" altLang="en-US" sz="2500" dirty="0">
              <a:solidFill>
                <a:srgbClr val="0070C0"/>
              </a:solidFill>
              <a:sym typeface="Symbol" panose="05050102010706020507" pitchFamily="18" charset="2"/>
            </a:endParaRPr>
          </a:p>
          <a:p>
            <a:pPr>
              <a:lnSpc>
                <a:spcPct val="80000"/>
              </a:lnSpc>
            </a:pPr>
            <a:r>
              <a:rPr lang="en-US" altLang="en-US" sz="2900" i="1" dirty="0">
                <a:solidFill>
                  <a:srgbClr val="0070C0"/>
                </a:solidFill>
                <a:sym typeface="Symbol" panose="05050102010706020507" pitchFamily="18" charset="2"/>
              </a:rPr>
              <a:t>Decryption:</a:t>
            </a:r>
          </a:p>
          <a:p>
            <a:pPr lvl="1">
              <a:lnSpc>
                <a:spcPct val="80000"/>
              </a:lnSpc>
            </a:pPr>
            <a:r>
              <a:rPr lang="en-US" altLang="en-US" sz="2500" dirty="0">
                <a:solidFill>
                  <a:srgbClr val="0070C0"/>
                </a:solidFill>
                <a:sym typeface="Symbol" panose="05050102010706020507" pitchFamily="18" charset="2"/>
              </a:rPr>
              <a:t>	 0011111 1110110 	</a:t>
            </a:r>
            <a:r>
              <a:rPr lang="en-US" altLang="en-US" sz="2500" dirty="0" err="1">
                <a:solidFill>
                  <a:srgbClr val="0070C0"/>
                </a:solidFill>
                <a:sym typeface="Symbol" panose="05050102010706020507" pitchFamily="18" charset="2"/>
              </a:rPr>
              <a:t>ciphertext</a:t>
            </a:r>
            <a:endParaRPr lang="en-US" altLang="en-US" sz="2500" dirty="0">
              <a:solidFill>
                <a:srgbClr val="0070C0"/>
              </a:solidFill>
              <a:sym typeface="Symbol" panose="05050102010706020507" pitchFamily="18" charset="2"/>
            </a:endParaRPr>
          </a:p>
          <a:p>
            <a:pPr lvl="1">
              <a:lnSpc>
                <a:spcPct val="80000"/>
              </a:lnSpc>
            </a:pPr>
            <a:r>
              <a:rPr lang="en-US" altLang="en-US" sz="2500" dirty="0">
                <a:solidFill>
                  <a:srgbClr val="0070C0"/>
                </a:solidFill>
                <a:sym typeface="Symbol" panose="05050102010706020507" pitchFamily="18" charset="2"/>
              </a:rPr>
              <a:t>	 1010110 0110001	key</a:t>
            </a:r>
          </a:p>
          <a:p>
            <a:pPr lvl="1">
              <a:lnSpc>
                <a:spcPct val="80000"/>
              </a:lnSpc>
            </a:pPr>
            <a:r>
              <a:rPr lang="en-US" altLang="en-US" sz="2500" dirty="0">
                <a:solidFill>
                  <a:srgbClr val="0070C0"/>
                </a:solidFill>
                <a:sym typeface="Symbol" panose="05050102010706020507" pitchFamily="18" charset="2"/>
              </a:rPr>
              <a:t>	 1001001 1000110 	plaintext</a:t>
            </a:r>
            <a:endParaRPr lang="en-US" altLang="en-US" sz="2500" dirty="0">
              <a:solidFill>
                <a:srgbClr val="0070C0"/>
              </a:solidFill>
            </a:endParaRPr>
          </a:p>
        </p:txBody>
      </p:sp>
    </p:spTree>
    <p:extLst>
      <p:ext uri="{BB962C8B-B14F-4D97-AF65-F5344CB8AC3E}">
        <p14:creationId xmlns:p14="http://schemas.microsoft.com/office/powerpoint/2010/main" val="23742281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effectLst/>
              </a:rPr>
              <a:t>Vigenere Cipher</a:t>
            </a:r>
            <a:endParaRPr lang="en-US" dirty="0">
              <a:effectLst/>
            </a:endParaRPr>
          </a:p>
        </p:txBody>
      </p:sp>
      <p:sp>
        <p:nvSpPr>
          <p:cNvPr id="3" name="Footer Placeholder 2"/>
          <p:cNvSpPr>
            <a:spLocks noGrp="1"/>
          </p:cNvSpPr>
          <p:nvPr>
            <p:ph type="ftr" sz="quarter" idx="11"/>
          </p:nvPr>
        </p:nvSpPr>
        <p:spPr/>
        <p:txBody>
          <a:bodyPr/>
          <a:lstStyle/>
          <a:p>
            <a:r>
              <a:rPr lang="en-US" smtClean="0"/>
              <a:t>Computer Security - Ishik</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5" name="Rectangle 4"/>
          <p:cNvSpPr/>
          <p:nvPr/>
        </p:nvSpPr>
        <p:spPr>
          <a:xfrm>
            <a:off x="457200" y="1418267"/>
            <a:ext cx="8456586" cy="5047536"/>
          </a:xfrm>
          <a:prstGeom prst="rect">
            <a:avLst/>
          </a:prstGeom>
        </p:spPr>
        <p:txBody>
          <a:bodyPr wrap="square">
            <a:spAutoFit/>
          </a:bodyPr>
          <a:lstStyle/>
          <a:p>
            <a:pPr marL="285750" indent="-285750" algn="just">
              <a:spcAft>
                <a:spcPts val="0"/>
              </a:spcAft>
              <a:buFont typeface="Arial" panose="020B0604020202020204" pitchFamily="34" charset="0"/>
              <a:buChar char="•"/>
            </a:pPr>
            <a:r>
              <a:rPr lang="en-US" sz="3600" dirty="0">
                <a:solidFill>
                  <a:srgbClr val="0070C0"/>
                </a:solidFill>
                <a:latin typeface="Times New Roman" panose="02020603050405020304" pitchFamily="18" charset="0"/>
                <a:ea typeface="Times New Roman" panose="02020603050405020304" pitchFamily="18" charset="0"/>
              </a:rPr>
              <a:t>The idea is as follows</a:t>
            </a:r>
            <a:r>
              <a:rPr lang="en-US" sz="3600" dirty="0" smtClean="0">
                <a:solidFill>
                  <a:srgbClr val="0070C0"/>
                </a:solidFill>
                <a:latin typeface="Times New Roman" panose="02020603050405020304" pitchFamily="18" charset="0"/>
                <a:ea typeface="Times New Roman" panose="02020603050405020304" pitchFamily="18" charset="0"/>
              </a:rPr>
              <a:t>:</a:t>
            </a:r>
          </a:p>
          <a:p>
            <a:pPr marL="285750" indent="-285750" algn="just">
              <a:spcAft>
                <a:spcPts val="0"/>
              </a:spcAft>
              <a:buFont typeface="Arial" panose="020B0604020202020204" pitchFamily="34" charset="0"/>
              <a:buChar char="•"/>
            </a:pPr>
            <a:endParaRPr lang="en-US" sz="3600" dirty="0">
              <a:solidFill>
                <a:srgbClr val="0070C0"/>
              </a:solidFill>
              <a:latin typeface="Times New Roman" panose="02020603050405020304" pitchFamily="18" charset="0"/>
              <a:ea typeface="Times New Roman" panose="02020603050405020304" pitchFamily="18" charset="0"/>
            </a:endParaRPr>
          </a:p>
          <a:p>
            <a:pPr marL="742950" lvl="1" indent="-285750">
              <a:buFont typeface="Arial" panose="020B0604020202020204" pitchFamily="34" charset="0"/>
              <a:buChar char="•"/>
            </a:pPr>
            <a:r>
              <a:rPr lang="en-US" sz="2500" dirty="0" smtClean="0">
                <a:solidFill>
                  <a:srgbClr val="0070C0"/>
                </a:solidFill>
                <a:latin typeface="+mj-lt"/>
              </a:rPr>
              <a:t>Pick </a:t>
            </a:r>
            <a:r>
              <a:rPr lang="en-US" sz="2500" dirty="0">
                <a:solidFill>
                  <a:srgbClr val="0070C0"/>
                </a:solidFill>
                <a:latin typeface="+mj-lt"/>
              </a:rPr>
              <a:t>a keyword, such as “COMPUTER”. Now, to encrypt a message, do the </a:t>
            </a:r>
            <a:r>
              <a:rPr lang="en-US" sz="2500" dirty="0" smtClean="0">
                <a:solidFill>
                  <a:srgbClr val="0070C0"/>
                </a:solidFill>
                <a:latin typeface="+mj-lt"/>
              </a:rPr>
              <a:t>following.</a:t>
            </a:r>
          </a:p>
          <a:p>
            <a:pPr marL="742950" lvl="1" indent="-285750">
              <a:buFont typeface="Arial" panose="020B0604020202020204" pitchFamily="34" charset="0"/>
              <a:buChar char="•"/>
            </a:pPr>
            <a:endParaRPr lang="en-US" sz="2500" dirty="0">
              <a:solidFill>
                <a:srgbClr val="0070C0"/>
              </a:solidFill>
              <a:latin typeface="+mj-lt"/>
            </a:endParaRPr>
          </a:p>
          <a:p>
            <a:pPr marL="742950" lvl="1" indent="-285750">
              <a:buFont typeface="Arial" panose="020B0604020202020204" pitchFamily="34" charset="0"/>
              <a:buChar char="•"/>
            </a:pPr>
            <a:r>
              <a:rPr lang="en-US" sz="2500" dirty="0">
                <a:solidFill>
                  <a:srgbClr val="0070C0"/>
                </a:solidFill>
                <a:latin typeface="+mj-lt"/>
              </a:rPr>
              <a:t>Essentially, to encrypt, you line up the plaintext with the keyword written down repeatedly (until you get to the end of the message), and </a:t>
            </a:r>
            <a:endParaRPr lang="en-US" sz="2500" dirty="0" smtClean="0">
              <a:solidFill>
                <a:srgbClr val="0070C0"/>
              </a:solidFill>
              <a:latin typeface="+mj-lt"/>
            </a:endParaRPr>
          </a:p>
          <a:p>
            <a:pPr marL="742950" lvl="1" indent="-285750">
              <a:buFont typeface="Arial" panose="020B0604020202020204" pitchFamily="34" charset="0"/>
              <a:buChar char="•"/>
            </a:pPr>
            <a:endParaRPr lang="en-US" sz="2500" dirty="0">
              <a:solidFill>
                <a:srgbClr val="0070C0"/>
              </a:solidFill>
              <a:latin typeface="+mj-lt"/>
            </a:endParaRPr>
          </a:p>
          <a:p>
            <a:pPr marL="742950" lvl="1" indent="-285750">
              <a:buFont typeface="Arial" panose="020B0604020202020204" pitchFamily="34" charset="0"/>
              <a:buChar char="•"/>
            </a:pPr>
            <a:r>
              <a:rPr lang="en-US" sz="2500" dirty="0" smtClean="0">
                <a:solidFill>
                  <a:srgbClr val="0070C0"/>
                </a:solidFill>
                <a:latin typeface="+mj-lt"/>
              </a:rPr>
              <a:t>then </a:t>
            </a:r>
            <a:r>
              <a:rPr lang="en-US" sz="2500" dirty="0">
                <a:solidFill>
                  <a:srgbClr val="0070C0"/>
                </a:solidFill>
                <a:latin typeface="+mj-lt"/>
              </a:rPr>
              <a:t>you add the numeric values of both letters (0 to 25) and take the result mod 26 to obtain the corresponding </a:t>
            </a:r>
            <a:r>
              <a:rPr lang="en-US" sz="2500" dirty="0" err="1">
                <a:solidFill>
                  <a:srgbClr val="0070C0"/>
                </a:solidFill>
                <a:latin typeface="+mj-lt"/>
              </a:rPr>
              <a:t>ciphertext</a:t>
            </a:r>
            <a:r>
              <a:rPr lang="en-US" sz="2500" dirty="0">
                <a:solidFill>
                  <a:srgbClr val="0070C0"/>
                </a:solidFill>
                <a:latin typeface="+mj-lt"/>
              </a:rPr>
              <a:t> letter</a:t>
            </a:r>
          </a:p>
        </p:txBody>
      </p:sp>
    </p:spTree>
    <p:extLst>
      <p:ext uri="{BB962C8B-B14F-4D97-AF65-F5344CB8AC3E}">
        <p14:creationId xmlns:p14="http://schemas.microsoft.com/office/powerpoint/2010/main" val="1672305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Playfair</a:t>
            </a:r>
            <a:r>
              <a:rPr lang="en-US" dirty="0" smtClean="0"/>
              <a:t> Ciphering </a:t>
            </a:r>
            <a:endParaRPr lang="en-US" dirty="0"/>
          </a:p>
        </p:txBody>
      </p:sp>
      <p:sp>
        <p:nvSpPr>
          <p:cNvPr id="3" name="Content Placeholder 2"/>
          <p:cNvSpPr>
            <a:spLocks noGrp="1"/>
          </p:cNvSpPr>
          <p:nvPr>
            <p:ph idx="1"/>
          </p:nvPr>
        </p:nvSpPr>
        <p:spPr/>
        <p:txBody>
          <a:bodyPr/>
          <a:lstStyle/>
          <a:p>
            <a:endParaRPr lang="en-US" altLang="zh-CN" dirty="0" smtClean="0">
              <a:solidFill>
                <a:srgbClr val="0070C0"/>
              </a:solidFill>
            </a:endParaRPr>
          </a:p>
          <a:p>
            <a:r>
              <a:rPr lang="en-US" altLang="zh-CN" dirty="0">
                <a:solidFill>
                  <a:srgbClr val="0070C0"/>
                </a:solidFill>
              </a:rPr>
              <a:t>The </a:t>
            </a:r>
            <a:r>
              <a:rPr lang="en-US" altLang="zh-CN" dirty="0" err="1">
                <a:solidFill>
                  <a:srgbClr val="0070C0"/>
                </a:solidFill>
              </a:rPr>
              <a:t>Playfair</a:t>
            </a:r>
            <a:r>
              <a:rPr lang="en-US" altLang="zh-CN" dirty="0">
                <a:solidFill>
                  <a:srgbClr val="0070C0"/>
                </a:solidFill>
              </a:rPr>
              <a:t> </a:t>
            </a:r>
            <a:r>
              <a:rPr lang="en-US" altLang="zh-CN" dirty="0">
                <a:solidFill>
                  <a:srgbClr val="0070C0"/>
                </a:solidFill>
                <a:hlinkClick r:id="rId2" tooltip="Cipher"/>
              </a:rPr>
              <a:t>Cipher</a:t>
            </a:r>
            <a:r>
              <a:rPr lang="en-US" altLang="zh-CN" dirty="0">
                <a:solidFill>
                  <a:srgbClr val="0070C0"/>
                </a:solidFill>
              </a:rPr>
              <a:t> is a </a:t>
            </a:r>
            <a:r>
              <a:rPr lang="en-US" altLang="zh-CN" dirty="0">
                <a:solidFill>
                  <a:srgbClr val="0070C0"/>
                </a:solidFill>
                <a:hlinkClick r:id="rId3" tooltip="simple"/>
              </a:rPr>
              <a:t>simple</a:t>
            </a:r>
            <a:r>
              <a:rPr lang="en-US" altLang="zh-CN" dirty="0">
                <a:solidFill>
                  <a:srgbClr val="0070C0"/>
                </a:solidFill>
              </a:rPr>
              <a:t> </a:t>
            </a:r>
            <a:r>
              <a:rPr lang="en-US" altLang="zh-CN" dirty="0">
                <a:solidFill>
                  <a:srgbClr val="0070C0"/>
                </a:solidFill>
                <a:hlinkClick r:id="rId4" tooltip="transposition"/>
              </a:rPr>
              <a:t>transposition</a:t>
            </a:r>
            <a:r>
              <a:rPr lang="en-US" altLang="zh-CN" dirty="0">
                <a:solidFill>
                  <a:srgbClr val="0070C0"/>
                </a:solidFill>
              </a:rPr>
              <a:t> </a:t>
            </a:r>
            <a:r>
              <a:rPr lang="en-US" altLang="zh-CN" dirty="0">
                <a:solidFill>
                  <a:srgbClr val="0070C0"/>
                </a:solidFill>
                <a:hlinkClick r:id="rId5" tooltip="cipher"/>
              </a:rPr>
              <a:t>cipher</a:t>
            </a:r>
            <a:r>
              <a:rPr lang="en-US" altLang="zh-CN" dirty="0">
                <a:solidFill>
                  <a:srgbClr val="0070C0"/>
                </a:solidFill>
              </a:rPr>
              <a:t> offering a relatively </a:t>
            </a:r>
            <a:r>
              <a:rPr lang="en-US" altLang="zh-CN" dirty="0">
                <a:solidFill>
                  <a:srgbClr val="0070C0"/>
                </a:solidFill>
                <a:hlinkClick r:id="rId6" tooltip="weak"/>
              </a:rPr>
              <a:t>weak</a:t>
            </a:r>
            <a:r>
              <a:rPr lang="en-US" altLang="zh-CN" dirty="0">
                <a:solidFill>
                  <a:srgbClr val="0070C0"/>
                </a:solidFill>
              </a:rPr>
              <a:t> method of </a:t>
            </a:r>
            <a:r>
              <a:rPr lang="en-US" altLang="zh-CN" dirty="0">
                <a:solidFill>
                  <a:srgbClr val="0070C0"/>
                </a:solidFill>
                <a:hlinkClick r:id="rId7" tooltip="encryption"/>
              </a:rPr>
              <a:t>encryption</a:t>
            </a:r>
            <a:r>
              <a:rPr lang="en-US" altLang="zh-CN" dirty="0">
                <a:solidFill>
                  <a:srgbClr val="0070C0"/>
                </a:solidFill>
              </a:rPr>
              <a:t>. </a:t>
            </a:r>
          </a:p>
          <a:p>
            <a:endParaRPr lang="en-US" altLang="zh-CN" dirty="0">
              <a:solidFill>
                <a:srgbClr val="0070C0"/>
              </a:solidFill>
            </a:endParaRPr>
          </a:p>
          <a:p>
            <a:r>
              <a:rPr lang="en-US" altLang="zh-CN" dirty="0">
                <a:solidFill>
                  <a:srgbClr val="0070C0"/>
                </a:solidFill>
              </a:rPr>
              <a:t>It is based around a 5x5 </a:t>
            </a:r>
            <a:r>
              <a:rPr lang="en-US" altLang="zh-CN" dirty="0">
                <a:solidFill>
                  <a:srgbClr val="0070C0"/>
                </a:solidFill>
                <a:hlinkClick r:id="rId8" tooltip="matrix"/>
              </a:rPr>
              <a:t>matrix</a:t>
            </a:r>
            <a:r>
              <a:rPr lang="en-US" altLang="zh-CN" dirty="0">
                <a:solidFill>
                  <a:srgbClr val="0070C0"/>
                </a:solidFill>
              </a:rPr>
              <a:t>, a copy of which is held by both communicating parties, into which</a:t>
            </a:r>
          </a:p>
          <a:p>
            <a:endParaRPr lang="en-US" altLang="zh-CN" dirty="0">
              <a:solidFill>
                <a:srgbClr val="0070C0"/>
              </a:solidFill>
            </a:endParaRPr>
          </a:p>
          <a:p>
            <a:r>
              <a:rPr lang="en-US" altLang="zh-CN" dirty="0">
                <a:solidFill>
                  <a:srgbClr val="0070C0"/>
                </a:solidFill>
              </a:rPr>
              <a:t>The  25 of the 26 letters of the </a:t>
            </a:r>
            <a:r>
              <a:rPr lang="en-US" altLang="zh-CN" dirty="0">
                <a:solidFill>
                  <a:srgbClr val="0070C0"/>
                </a:solidFill>
                <a:hlinkClick r:id="rId9" tooltip="alphabet"/>
              </a:rPr>
              <a:t>alphabet</a:t>
            </a:r>
            <a:r>
              <a:rPr lang="en-US" altLang="zh-CN" dirty="0">
                <a:solidFill>
                  <a:srgbClr val="0070C0"/>
                </a:solidFill>
              </a:rPr>
              <a:t> (normally either j and </a:t>
            </a:r>
            <a:r>
              <a:rPr lang="en-US" altLang="zh-CN" dirty="0" err="1">
                <a:solidFill>
                  <a:srgbClr val="0070C0"/>
                </a:solidFill>
              </a:rPr>
              <a:t>i</a:t>
            </a:r>
            <a:r>
              <a:rPr lang="en-US" altLang="zh-CN" dirty="0">
                <a:solidFill>
                  <a:srgbClr val="0070C0"/>
                </a:solidFill>
              </a:rPr>
              <a:t> are represented by the same </a:t>
            </a:r>
            <a:r>
              <a:rPr lang="en-US" altLang="zh-CN" dirty="0">
                <a:solidFill>
                  <a:srgbClr val="0070C0"/>
                </a:solidFill>
                <a:hlinkClick r:id="rId10" tooltip="letter"/>
              </a:rPr>
              <a:t>letter</a:t>
            </a:r>
            <a:r>
              <a:rPr lang="en-US" altLang="zh-CN" dirty="0">
                <a:solidFill>
                  <a:srgbClr val="0070C0"/>
                </a:solidFill>
              </a:rPr>
              <a:t> or x is ignored) are placed in a </a:t>
            </a:r>
            <a:r>
              <a:rPr lang="en-US" altLang="zh-CN" dirty="0">
                <a:solidFill>
                  <a:srgbClr val="0070C0"/>
                </a:solidFill>
                <a:hlinkClick r:id="rId11" tooltip="random"/>
              </a:rPr>
              <a:t>random</a:t>
            </a:r>
            <a:r>
              <a:rPr lang="en-US" altLang="zh-CN" dirty="0">
                <a:solidFill>
                  <a:srgbClr val="0070C0"/>
                </a:solidFill>
              </a:rPr>
              <a:t> </a:t>
            </a:r>
            <a:r>
              <a:rPr lang="en-US" altLang="zh-CN" dirty="0" smtClean="0">
                <a:solidFill>
                  <a:srgbClr val="0070C0"/>
                </a:solidFill>
              </a:rPr>
              <a:t>fashion.</a:t>
            </a:r>
            <a:endParaRPr lang="en-US" altLang="zh-CN" dirty="0">
              <a:solidFill>
                <a:srgbClr val="0070C0"/>
              </a:solidFill>
            </a:endParaRPr>
          </a:p>
          <a:p>
            <a:endParaRPr lang="en-US"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4054978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267"/>
            <a:ext cx="8229600" cy="1143000"/>
          </a:xfrm>
        </p:spPr>
        <p:txBody>
          <a:bodyPr/>
          <a:lstStyle/>
          <a:p>
            <a:r>
              <a:rPr lang="en-US" b="1" dirty="0" err="1">
                <a:effectLst/>
              </a:rPr>
              <a:t>Autokey</a:t>
            </a:r>
            <a:r>
              <a:rPr lang="en-US" b="1" dirty="0">
                <a:effectLst/>
              </a:rPr>
              <a:t> </a:t>
            </a:r>
            <a:r>
              <a:rPr lang="en-US" b="1" dirty="0" smtClean="0">
                <a:effectLst/>
              </a:rPr>
              <a:t>Cipher</a:t>
            </a:r>
            <a:endParaRPr lang="en-US" b="1" dirty="0">
              <a:effectLst/>
            </a:endParaRPr>
          </a:p>
        </p:txBody>
      </p:sp>
      <p:sp>
        <p:nvSpPr>
          <p:cNvPr id="3" name="Footer Placeholder 2"/>
          <p:cNvSpPr>
            <a:spLocks noGrp="1"/>
          </p:cNvSpPr>
          <p:nvPr>
            <p:ph type="ftr" sz="quarter" idx="11"/>
          </p:nvPr>
        </p:nvSpPr>
        <p:spPr/>
        <p:txBody>
          <a:bodyPr/>
          <a:lstStyle/>
          <a:p>
            <a:r>
              <a:rPr lang="en-US" smtClean="0"/>
              <a:t>Computer Security - Ishik</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5" name="Rectangle 4"/>
          <p:cNvSpPr/>
          <p:nvPr/>
        </p:nvSpPr>
        <p:spPr>
          <a:xfrm>
            <a:off x="457200" y="1418267"/>
            <a:ext cx="8456586" cy="4355038"/>
          </a:xfrm>
          <a:prstGeom prst="rect">
            <a:avLst/>
          </a:prstGeom>
        </p:spPr>
        <p:txBody>
          <a:bodyPr wrap="square">
            <a:spAutoFit/>
          </a:bodyPr>
          <a:lstStyle/>
          <a:p>
            <a:pPr marL="285750" indent="-285750" algn="just">
              <a:buFont typeface="Arial" panose="020B0604020202020204" pitchFamily="34" charset="0"/>
              <a:buChar char="•"/>
            </a:pPr>
            <a:endParaRPr lang="en-US" sz="3600" dirty="0" smtClean="0">
              <a:solidFill>
                <a:srgbClr val="0070C0"/>
              </a:solidFill>
            </a:endParaRPr>
          </a:p>
          <a:p>
            <a:pPr marL="285750" indent="-285750" algn="just">
              <a:buFont typeface="Arial" panose="020B0604020202020204" pitchFamily="34" charset="0"/>
              <a:buChar char="•"/>
            </a:pPr>
            <a:r>
              <a:rPr lang="en-US" sz="3600" dirty="0" smtClean="0">
                <a:solidFill>
                  <a:srgbClr val="0070C0"/>
                </a:solidFill>
              </a:rPr>
              <a:t>In </a:t>
            </a:r>
            <a:r>
              <a:rPr lang="en-US" sz="3600" dirty="0">
                <a:solidFill>
                  <a:srgbClr val="0070C0"/>
                </a:solidFill>
              </a:rPr>
              <a:t>order to prevent this repetition, one idea was the </a:t>
            </a:r>
            <a:r>
              <a:rPr lang="en-US" sz="3600" dirty="0" err="1">
                <a:solidFill>
                  <a:srgbClr val="0070C0"/>
                </a:solidFill>
              </a:rPr>
              <a:t>Autokey</a:t>
            </a:r>
            <a:r>
              <a:rPr lang="en-US" sz="3600" dirty="0">
                <a:solidFill>
                  <a:srgbClr val="0070C0"/>
                </a:solidFill>
              </a:rPr>
              <a:t> cipher</a:t>
            </a:r>
            <a:r>
              <a:rPr lang="en-US" sz="3600" dirty="0" smtClean="0">
                <a:solidFill>
                  <a:srgbClr val="0070C0"/>
                </a:solidFill>
              </a:rPr>
              <a:t>,</a:t>
            </a:r>
          </a:p>
          <a:p>
            <a:pPr marL="285750" indent="-285750" algn="just">
              <a:buFont typeface="Arial" panose="020B0604020202020204" pitchFamily="34" charset="0"/>
              <a:buChar char="•"/>
            </a:pPr>
            <a:endParaRPr lang="en-US" sz="3600" dirty="0">
              <a:solidFill>
                <a:srgbClr val="0070C0"/>
              </a:solidFill>
            </a:endParaRPr>
          </a:p>
          <a:p>
            <a:pPr marL="285750" indent="-285750" algn="just">
              <a:buFont typeface="Arial" panose="020B0604020202020204" pitchFamily="34" charset="0"/>
              <a:buChar char="•"/>
            </a:pPr>
            <a:r>
              <a:rPr lang="en-US" sz="3600" dirty="0" smtClean="0">
                <a:solidFill>
                  <a:srgbClr val="0070C0"/>
                </a:solidFill>
              </a:rPr>
              <a:t> </a:t>
            </a:r>
            <a:r>
              <a:rPr lang="en-US" sz="3600" dirty="0">
                <a:solidFill>
                  <a:srgbClr val="0070C0"/>
                </a:solidFill>
              </a:rPr>
              <a:t>which uses either part of the plaintext or part of the </a:t>
            </a:r>
            <a:r>
              <a:rPr lang="en-US" sz="3600" dirty="0" err="1">
                <a:solidFill>
                  <a:srgbClr val="0070C0"/>
                </a:solidFill>
              </a:rPr>
              <a:t>ciphertext</a:t>
            </a:r>
            <a:r>
              <a:rPr lang="en-US" sz="3600" dirty="0">
                <a:solidFill>
                  <a:srgbClr val="0070C0"/>
                </a:solidFill>
              </a:rPr>
              <a:t> as the key, after the key has been exhausted.</a:t>
            </a:r>
          </a:p>
          <a:p>
            <a:pPr marL="742950" lvl="1" indent="-285750">
              <a:buFont typeface="Arial" panose="020B0604020202020204" pitchFamily="34" charset="0"/>
              <a:buChar char="•"/>
            </a:pPr>
            <a:endParaRPr lang="en-US" sz="2500" dirty="0">
              <a:solidFill>
                <a:srgbClr val="0070C0"/>
              </a:solidFill>
              <a:latin typeface="+mj-lt"/>
            </a:endParaRPr>
          </a:p>
        </p:txBody>
      </p:sp>
    </p:spTree>
    <p:extLst>
      <p:ext uri="{BB962C8B-B14F-4D97-AF65-F5344CB8AC3E}">
        <p14:creationId xmlns:p14="http://schemas.microsoft.com/office/powerpoint/2010/main" val="29525294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267"/>
            <a:ext cx="8229600" cy="1143000"/>
          </a:xfrm>
        </p:spPr>
        <p:txBody>
          <a:bodyPr/>
          <a:lstStyle/>
          <a:p>
            <a:r>
              <a:rPr lang="en-US" b="1" dirty="0" err="1">
                <a:effectLst/>
              </a:rPr>
              <a:t>Autokey</a:t>
            </a:r>
            <a:r>
              <a:rPr lang="en-US" b="1" dirty="0">
                <a:effectLst/>
              </a:rPr>
              <a:t> </a:t>
            </a:r>
            <a:r>
              <a:rPr lang="en-US" b="1" dirty="0" smtClean="0">
                <a:effectLst/>
              </a:rPr>
              <a:t>Cipher</a:t>
            </a:r>
            <a:endParaRPr lang="en-US" b="1" dirty="0">
              <a:effectLst/>
            </a:endParaRPr>
          </a:p>
        </p:txBody>
      </p:sp>
      <p:sp>
        <p:nvSpPr>
          <p:cNvPr id="3" name="Footer Placeholder 2"/>
          <p:cNvSpPr>
            <a:spLocks noGrp="1"/>
          </p:cNvSpPr>
          <p:nvPr>
            <p:ph type="ftr" sz="quarter" idx="11"/>
          </p:nvPr>
        </p:nvSpPr>
        <p:spPr/>
        <p:txBody>
          <a:bodyPr/>
          <a:lstStyle/>
          <a:p>
            <a:r>
              <a:rPr lang="en-US" smtClean="0"/>
              <a:t>Computer Security - Ishik</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
        <p:nvSpPr>
          <p:cNvPr id="5" name="Rectangle 4"/>
          <p:cNvSpPr/>
          <p:nvPr/>
        </p:nvSpPr>
        <p:spPr>
          <a:xfrm>
            <a:off x="457200" y="1418267"/>
            <a:ext cx="8456586" cy="3970318"/>
          </a:xfrm>
          <a:prstGeom prst="rect">
            <a:avLst/>
          </a:prstGeom>
        </p:spPr>
        <p:txBody>
          <a:bodyPr wrap="square">
            <a:spAutoFit/>
          </a:bodyPr>
          <a:lstStyle/>
          <a:p>
            <a:pPr marL="285750" indent="-285750" algn="just">
              <a:buFont typeface="Arial" panose="020B0604020202020204" pitchFamily="34" charset="0"/>
              <a:buChar char="•"/>
            </a:pPr>
            <a:endParaRPr lang="en-US" sz="2800" dirty="0" smtClean="0">
              <a:solidFill>
                <a:srgbClr val="0070C0"/>
              </a:solidFill>
            </a:endParaRPr>
          </a:p>
          <a:p>
            <a:r>
              <a:rPr lang="en-US" sz="2800" dirty="0">
                <a:solidFill>
                  <a:srgbClr val="0070C0"/>
                </a:solidFill>
              </a:rPr>
              <a:t>For example, if the key is "HOUSE" and the message is "IAMCOMINGHOME", then we encrypt as follows:</a:t>
            </a:r>
          </a:p>
          <a:p>
            <a:r>
              <a:rPr lang="en-US" sz="2800" dirty="0">
                <a:solidFill>
                  <a:srgbClr val="0070C0"/>
                </a:solidFill>
              </a:rPr>
              <a:t> </a:t>
            </a:r>
          </a:p>
          <a:p>
            <a:r>
              <a:rPr lang="en-US" sz="2800" dirty="0">
                <a:solidFill>
                  <a:srgbClr val="0070C0"/>
                </a:solidFill>
              </a:rPr>
              <a:t>Plaintext : IAMCOMINGHOME</a:t>
            </a:r>
          </a:p>
          <a:p>
            <a:r>
              <a:rPr lang="en-US" sz="2800" dirty="0">
                <a:solidFill>
                  <a:srgbClr val="0070C0"/>
                </a:solidFill>
              </a:rPr>
              <a:t>Key       : HOUSEIAMCOMIN</a:t>
            </a:r>
          </a:p>
          <a:p>
            <a:r>
              <a:rPr lang="en-US" sz="2800" dirty="0" err="1">
                <a:solidFill>
                  <a:srgbClr val="0070C0"/>
                </a:solidFill>
              </a:rPr>
              <a:t>Ciphertext</a:t>
            </a:r>
            <a:r>
              <a:rPr lang="en-US" sz="2800" dirty="0">
                <a:solidFill>
                  <a:srgbClr val="0070C0"/>
                </a:solidFill>
              </a:rPr>
              <a:t>: POGUSUIZIVAUR</a:t>
            </a:r>
          </a:p>
          <a:p>
            <a:r>
              <a:rPr lang="en-US" sz="2800" dirty="0">
                <a:solidFill>
                  <a:srgbClr val="0070C0"/>
                </a:solidFill>
              </a:rPr>
              <a:t> </a:t>
            </a:r>
          </a:p>
        </p:txBody>
      </p:sp>
    </p:spTree>
    <p:extLst>
      <p:ext uri="{BB962C8B-B14F-4D97-AF65-F5344CB8AC3E}">
        <p14:creationId xmlns:p14="http://schemas.microsoft.com/office/powerpoint/2010/main" val="27364790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267"/>
            <a:ext cx="8229600" cy="1143000"/>
          </a:xfrm>
        </p:spPr>
        <p:txBody>
          <a:bodyPr/>
          <a:lstStyle/>
          <a:p>
            <a:r>
              <a:rPr lang="en-US" b="1" dirty="0" err="1">
                <a:effectLst/>
              </a:rPr>
              <a:t>Autokey</a:t>
            </a:r>
            <a:r>
              <a:rPr lang="en-US" b="1" dirty="0">
                <a:effectLst/>
              </a:rPr>
              <a:t> </a:t>
            </a:r>
            <a:r>
              <a:rPr lang="en-US" b="1" dirty="0" smtClean="0">
                <a:effectLst/>
              </a:rPr>
              <a:t>Cipher</a:t>
            </a:r>
            <a:endParaRPr lang="en-US" b="1" dirty="0">
              <a:effectLst/>
            </a:endParaRPr>
          </a:p>
        </p:txBody>
      </p:sp>
      <p:sp>
        <p:nvSpPr>
          <p:cNvPr id="3" name="Footer Placeholder 2"/>
          <p:cNvSpPr>
            <a:spLocks noGrp="1"/>
          </p:cNvSpPr>
          <p:nvPr>
            <p:ph type="ftr" sz="quarter" idx="11"/>
          </p:nvPr>
        </p:nvSpPr>
        <p:spPr/>
        <p:txBody>
          <a:bodyPr/>
          <a:lstStyle/>
          <a:p>
            <a:r>
              <a:rPr lang="en-US" smtClean="0"/>
              <a:t>Computer Security - Ishik</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
        <p:nvSpPr>
          <p:cNvPr id="5" name="Rectangle 4"/>
          <p:cNvSpPr/>
          <p:nvPr/>
        </p:nvSpPr>
        <p:spPr>
          <a:xfrm>
            <a:off x="457200" y="1418267"/>
            <a:ext cx="8456586" cy="4832092"/>
          </a:xfrm>
          <a:prstGeom prst="rect">
            <a:avLst/>
          </a:prstGeom>
        </p:spPr>
        <p:txBody>
          <a:bodyPr wrap="square">
            <a:spAutoFit/>
          </a:bodyPr>
          <a:lstStyle/>
          <a:p>
            <a:pPr marL="285750" indent="-285750" algn="just">
              <a:buFont typeface="Arial" panose="020B0604020202020204" pitchFamily="34" charset="0"/>
              <a:buChar char="•"/>
            </a:pPr>
            <a:endParaRPr lang="en-US" sz="2800" dirty="0" smtClean="0">
              <a:solidFill>
                <a:srgbClr val="0070C0"/>
              </a:solidFill>
            </a:endParaRPr>
          </a:p>
          <a:p>
            <a:r>
              <a:rPr lang="en-US" sz="2800" dirty="0">
                <a:solidFill>
                  <a:srgbClr val="0070C0"/>
                </a:solidFill>
              </a:rPr>
              <a:t>Unlike Vigenere, the same letter is not used to encrypt every fifth plaintext letter.</a:t>
            </a:r>
          </a:p>
          <a:p>
            <a:r>
              <a:rPr lang="en-US" sz="2800" dirty="0">
                <a:solidFill>
                  <a:srgbClr val="0070C0"/>
                </a:solidFill>
              </a:rPr>
              <a:t> </a:t>
            </a:r>
          </a:p>
          <a:p>
            <a:r>
              <a:rPr lang="en-US" sz="2800" dirty="0">
                <a:solidFill>
                  <a:srgbClr val="0070C0"/>
                </a:solidFill>
              </a:rPr>
              <a:t>Alternatively, we can use the </a:t>
            </a:r>
            <a:r>
              <a:rPr lang="en-US" sz="2800" dirty="0" err="1">
                <a:solidFill>
                  <a:srgbClr val="0070C0"/>
                </a:solidFill>
              </a:rPr>
              <a:t>ciphertext</a:t>
            </a:r>
            <a:r>
              <a:rPr lang="en-US" sz="2800" dirty="0">
                <a:solidFill>
                  <a:srgbClr val="0070C0"/>
                </a:solidFill>
              </a:rPr>
              <a:t> as the key as well in a similar manner:</a:t>
            </a:r>
          </a:p>
          <a:p>
            <a:r>
              <a:rPr lang="en-US" sz="2800" dirty="0">
                <a:solidFill>
                  <a:srgbClr val="0070C0"/>
                </a:solidFill>
              </a:rPr>
              <a:t> </a:t>
            </a:r>
          </a:p>
          <a:p>
            <a:r>
              <a:rPr lang="en-US" sz="2800" dirty="0">
                <a:solidFill>
                  <a:srgbClr val="0070C0"/>
                </a:solidFill>
              </a:rPr>
              <a:t>Plaintext : IAMCOMINGHOME</a:t>
            </a:r>
          </a:p>
          <a:p>
            <a:r>
              <a:rPr lang="en-US" sz="2800" dirty="0">
                <a:solidFill>
                  <a:srgbClr val="0070C0"/>
                </a:solidFill>
              </a:rPr>
              <a:t>Key       : HOUSEPOGUSBWT</a:t>
            </a:r>
          </a:p>
          <a:p>
            <a:r>
              <a:rPr lang="en-US" sz="2800" dirty="0" err="1">
                <a:solidFill>
                  <a:srgbClr val="0070C0"/>
                </a:solidFill>
              </a:rPr>
              <a:t>Ciphertext</a:t>
            </a:r>
            <a:r>
              <a:rPr lang="en-US" sz="2800" dirty="0">
                <a:solidFill>
                  <a:srgbClr val="0070C0"/>
                </a:solidFill>
              </a:rPr>
              <a:t>: POGUSBWTAZPIX</a:t>
            </a:r>
          </a:p>
          <a:p>
            <a:r>
              <a:rPr lang="en-US" sz="2800" dirty="0">
                <a:solidFill>
                  <a:srgbClr val="0070C0"/>
                </a:solidFill>
              </a:rPr>
              <a:t> </a:t>
            </a:r>
          </a:p>
        </p:txBody>
      </p:sp>
    </p:spTree>
    <p:extLst>
      <p:ext uri="{BB962C8B-B14F-4D97-AF65-F5344CB8AC3E}">
        <p14:creationId xmlns:p14="http://schemas.microsoft.com/office/powerpoint/2010/main" val="20267494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Footer Placeholder 2"/>
          <p:cNvSpPr>
            <a:spLocks noGrp="1"/>
          </p:cNvSpPr>
          <p:nvPr>
            <p:ph type="ftr" sz="quarter" idx="11"/>
          </p:nvPr>
        </p:nvSpPr>
        <p:spPr/>
        <p:txBody>
          <a:bodyPr/>
          <a:lstStyle/>
          <a:p>
            <a:r>
              <a:rPr lang="en-US" smtClean="0"/>
              <a:t>Computer Security - Ishik</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095435507"/>
              </p:ext>
            </p:extLst>
          </p:nvPr>
        </p:nvGraphicFramePr>
        <p:xfrm>
          <a:off x="1447800" y="2886980"/>
          <a:ext cx="6477000" cy="2537620"/>
        </p:xfrm>
        <a:graphic>
          <a:graphicData uri="http://schemas.openxmlformats.org/drawingml/2006/table">
            <a:tbl>
              <a:tblPr firstRow="1" firstCol="1" lastRow="1" lastCol="1" bandRow="1" bandCol="1">
                <a:tableStyleId>{5C22544A-7EE6-4342-B048-85BDC9FD1C3A}</a:tableStyleId>
              </a:tblPr>
              <a:tblGrid>
                <a:gridCol w="1295400"/>
                <a:gridCol w="1295400"/>
                <a:gridCol w="1295400"/>
                <a:gridCol w="1295400"/>
                <a:gridCol w="1295400"/>
              </a:tblGrid>
              <a:tr h="507524">
                <a:tc>
                  <a:txBody>
                    <a:bodyPr/>
                    <a:lstStyle/>
                    <a:p>
                      <a:pPr marL="0" algn="ctr" defTabSz="914400" rtl="0" eaLnBrk="1" latinLnBrk="0" hangingPunct="1">
                        <a:spcAft>
                          <a:spcPts val="0"/>
                        </a:spcAft>
                      </a:pPr>
                      <a:r>
                        <a:rPr lang="en-US" sz="2400" b="1" kern="1200" dirty="0" smtClean="0">
                          <a:solidFill>
                            <a:schemeClr val="tx1"/>
                          </a:solidFill>
                          <a:effectLst/>
                          <a:latin typeface="+mn-lt"/>
                          <a:ea typeface="+mn-ea"/>
                          <a:cs typeface="+mn-cs"/>
                        </a:rPr>
                        <a:t>L</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0"/>
                        </a:spcAft>
                      </a:pPr>
                      <a:r>
                        <a:rPr lang="en-US" sz="2400" b="1" kern="1200" dirty="0" smtClean="0">
                          <a:solidFill>
                            <a:schemeClr val="tx1"/>
                          </a:solidFill>
                          <a:effectLst/>
                          <a:latin typeface="+mn-lt"/>
                          <a:ea typeface="+mn-ea"/>
                          <a:cs typeface="+mn-cs"/>
                        </a:rPr>
                        <a:t>U</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0"/>
                        </a:spcAft>
                      </a:pPr>
                      <a:r>
                        <a:rPr lang="en-US" sz="2400" b="1" kern="1200" dirty="0" smtClean="0">
                          <a:solidFill>
                            <a:schemeClr val="tx1"/>
                          </a:solidFill>
                          <a:effectLst/>
                          <a:latin typeface="+mn-lt"/>
                          <a:ea typeface="+mn-ea"/>
                          <a:cs typeface="+mn-cs"/>
                        </a:rPr>
                        <a:t>N</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0"/>
                        </a:spcAft>
                      </a:pPr>
                      <a:r>
                        <a:rPr lang="en-US" sz="2400" b="1" kern="1200" dirty="0" smtClean="0">
                          <a:solidFill>
                            <a:schemeClr val="tx1"/>
                          </a:solidFill>
                          <a:effectLst/>
                          <a:latin typeface="+mn-lt"/>
                          <a:ea typeface="+mn-ea"/>
                          <a:cs typeface="+mn-cs"/>
                        </a:rPr>
                        <a:t>D</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0"/>
                        </a:spcAft>
                      </a:pPr>
                      <a:r>
                        <a:rPr lang="en-US" sz="2400" b="1" kern="1200" dirty="0" smtClean="0">
                          <a:solidFill>
                            <a:schemeClr val="tx1"/>
                          </a:solidFill>
                          <a:effectLst/>
                          <a:latin typeface="+mn-lt"/>
                          <a:ea typeface="+mn-ea"/>
                          <a:cs typeface="+mn-cs"/>
                        </a:rPr>
                        <a:t>A</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r>
              <a:tr h="507524">
                <a:tc>
                  <a:txBody>
                    <a:bodyPr/>
                    <a:lstStyle/>
                    <a:p>
                      <a:pPr marL="0" algn="ctr" defTabSz="914400" rtl="0" eaLnBrk="1" latinLnBrk="0" hangingPunct="1">
                        <a:spcAft>
                          <a:spcPts val="0"/>
                        </a:spcAft>
                      </a:pPr>
                      <a:r>
                        <a:rPr lang="en-US" sz="2400" b="1" kern="1200" dirty="0" smtClean="0">
                          <a:solidFill>
                            <a:schemeClr val="tx1"/>
                          </a:solidFill>
                          <a:effectLst/>
                          <a:latin typeface="+mn-lt"/>
                          <a:ea typeface="+mn-ea"/>
                          <a:cs typeface="+mn-cs"/>
                        </a:rPr>
                        <a:t>M</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0"/>
                        </a:spcAft>
                      </a:pPr>
                      <a:r>
                        <a:rPr lang="en-US" sz="2400" b="1" kern="1200" dirty="0" smtClean="0">
                          <a:solidFill>
                            <a:schemeClr val="tx1"/>
                          </a:solidFill>
                          <a:effectLst/>
                          <a:latin typeface="+mn-lt"/>
                          <a:ea typeface="+mn-ea"/>
                          <a:cs typeface="+mn-cs"/>
                        </a:rPr>
                        <a:t>O</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0"/>
                        </a:spcAft>
                      </a:pPr>
                      <a:r>
                        <a:rPr lang="en-US" sz="2400" b="1" kern="1200" dirty="0" smtClean="0">
                          <a:solidFill>
                            <a:schemeClr val="tx1"/>
                          </a:solidFill>
                          <a:effectLst/>
                          <a:latin typeface="+mn-lt"/>
                          <a:ea typeface="+mn-ea"/>
                          <a:cs typeface="+mn-cs"/>
                        </a:rPr>
                        <a:t>R</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0"/>
                        </a:spcAft>
                      </a:pPr>
                      <a:r>
                        <a:rPr lang="en-US" sz="2400" b="1" kern="1200" dirty="0" smtClean="0">
                          <a:solidFill>
                            <a:schemeClr val="tx1"/>
                          </a:solidFill>
                          <a:effectLst/>
                          <a:latin typeface="+mn-lt"/>
                          <a:ea typeface="+mn-ea"/>
                          <a:cs typeface="+mn-cs"/>
                        </a:rPr>
                        <a:t>B</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0"/>
                        </a:spcAft>
                      </a:pPr>
                      <a:r>
                        <a:rPr lang="en-US" sz="2400" b="1" kern="1200" dirty="0">
                          <a:solidFill>
                            <a:schemeClr val="tx1"/>
                          </a:solidFill>
                          <a:effectLst/>
                          <a:latin typeface="+mn-lt"/>
                          <a:ea typeface="+mn-ea"/>
                          <a:cs typeface="+mn-cs"/>
                        </a:rPr>
                        <a:t>C</a:t>
                      </a: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r>
              <a:tr h="507524">
                <a:tc>
                  <a:txBody>
                    <a:bodyPr/>
                    <a:lstStyle/>
                    <a:p>
                      <a:pPr algn="ctr">
                        <a:spcAft>
                          <a:spcPts val="0"/>
                        </a:spcAft>
                      </a:pPr>
                      <a:r>
                        <a:rPr lang="en-US" sz="2400" b="1" kern="1200" dirty="0" smtClean="0">
                          <a:solidFill>
                            <a:schemeClr val="tx1"/>
                          </a:solidFill>
                          <a:effectLst/>
                          <a:latin typeface="+mn-lt"/>
                          <a:ea typeface="+mn-ea"/>
                          <a:cs typeface="+mn-cs"/>
                        </a:rPr>
                        <a:t>E</a:t>
                      </a:r>
                      <a:endParaRPr lang="en-US" sz="2400" b="1" kern="1200" dirty="0">
                        <a:solidFill>
                          <a:schemeClr val="tx1"/>
                        </a:solidFill>
                        <a:effectLst/>
                        <a:latin typeface="+mn-lt"/>
                        <a:ea typeface="+mn-ea"/>
                        <a:cs typeface="+mn-cs"/>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kern="1200" dirty="0">
                          <a:solidFill>
                            <a:schemeClr val="tx1"/>
                          </a:solidFill>
                          <a:effectLst/>
                          <a:latin typeface="+mn-lt"/>
                          <a:ea typeface="+mn-ea"/>
                          <a:cs typeface="+mn-cs"/>
                        </a:rPr>
                        <a:t>F</a:t>
                      </a: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kern="1200" dirty="0">
                          <a:solidFill>
                            <a:schemeClr val="tx1"/>
                          </a:solidFill>
                          <a:effectLst/>
                          <a:latin typeface="+mn-lt"/>
                          <a:ea typeface="+mn-ea"/>
                          <a:cs typeface="+mn-cs"/>
                        </a:rPr>
                        <a:t>G</a:t>
                      </a: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kern="1200" dirty="0">
                          <a:solidFill>
                            <a:schemeClr val="tx1"/>
                          </a:solidFill>
                          <a:effectLst/>
                          <a:latin typeface="+mn-lt"/>
                          <a:ea typeface="+mn-ea"/>
                          <a:cs typeface="+mn-cs"/>
                        </a:rPr>
                        <a:t>H</a:t>
                      </a: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kern="1200" dirty="0">
                          <a:solidFill>
                            <a:schemeClr val="tx1"/>
                          </a:solidFill>
                          <a:effectLst/>
                          <a:latin typeface="+mn-lt"/>
                          <a:ea typeface="+mn-ea"/>
                          <a:cs typeface="+mn-cs"/>
                        </a:rPr>
                        <a:t>I/J</a:t>
                      </a: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r>
              <a:tr h="507524">
                <a:tc>
                  <a:txBody>
                    <a:bodyPr/>
                    <a:lstStyle/>
                    <a:p>
                      <a:pPr algn="ctr">
                        <a:spcAft>
                          <a:spcPts val="0"/>
                        </a:spcAft>
                      </a:pPr>
                      <a:r>
                        <a:rPr lang="en-US" sz="2400" b="1" dirty="0">
                          <a:solidFill>
                            <a:schemeClr val="tx1"/>
                          </a:solidFill>
                          <a:effectLst/>
                        </a:rPr>
                        <a:t>K</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dirty="0" smtClean="0">
                          <a:solidFill>
                            <a:schemeClr val="tx1"/>
                          </a:solidFill>
                          <a:effectLst/>
                        </a:rPr>
                        <a:t>P</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dirty="0" smtClean="0">
                          <a:solidFill>
                            <a:schemeClr val="tx1"/>
                          </a:solidFill>
                          <a:effectLst/>
                        </a:rPr>
                        <a:t>Q</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dirty="0" smtClean="0">
                          <a:solidFill>
                            <a:schemeClr val="tx1"/>
                          </a:solidFill>
                          <a:effectLst/>
                        </a:rPr>
                        <a:t>S</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dirty="0" smtClean="0">
                          <a:solidFill>
                            <a:schemeClr val="tx1"/>
                          </a:solidFill>
                          <a:effectLst/>
                        </a:rPr>
                        <a:t>T</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r>
              <a:tr h="507524">
                <a:tc>
                  <a:txBody>
                    <a:bodyPr/>
                    <a:lstStyle/>
                    <a:p>
                      <a:pPr algn="ctr">
                        <a:spcAft>
                          <a:spcPts val="0"/>
                        </a:spcAft>
                      </a:pPr>
                      <a:r>
                        <a:rPr lang="en-US" sz="2400" b="1" dirty="0" smtClean="0">
                          <a:solidFill>
                            <a:schemeClr val="tx1"/>
                          </a:solidFill>
                          <a:effectLst/>
                        </a:rPr>
                        <a:t>V</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dirty="0" smtClean="0">
                          <a:solidFill>
                            <a:schemeClr val="tx1"/>
                          </a:solidFill>
                          <a:effectLst/>
                        </a:rPr>
                        <a:t>W</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dirty="0" smtClean="0">
                          <a:solidFill>
                            <a:schemeClr val="tx1"/>
                          </a:solidFill>
                          <a:effectLst/>
                        </a:rPr>
                        <a:t>X</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dirty="0" smtClean="0">
                          <a:solidFill>
                            <a:schemeClr val="tx1"/>
                          </a:solidFill>
                          <a:effectLst/>
                        </a:rPr>
                        <a:t>Y</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dirty="0" smtClean="0">
                          <a:solidFill>
                            <a:schemeClr val="tx1"/>
                          </a:solidFill>
                          <a:effectLst/>
                        </a:rPr>
                        <a:t>Z</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r>
            </a:tbl>
          </a:graphicData>
        </a:graphic>
      </p:graphicFrame>
      <p:sp>
        <p:nvSpPr>
          <p:cNvPr id="7" name="TextBox 6"/>
          <p:cNvSpPr txBox="1"/>
          <p:nvPr/>
        </p:nvSpPr>
        <p:spPr>
          <a:xfrm>
            <a:off x="444690" y="1925566"/>
            <a:ext cx="8806642" cy="584775"/>
          </a:xfrm>
          <a:prstGeom prst="rect">
            <a:avLst/>
          </a:prstGeom>
          <a:noFill/>
        </p:spPr>
        <p:txBody>
          <a:bodyPr wrap="none" rtlCol="0">
            <a:spAutoFit/>
          </a:bodyPr>
          <a:lstStyle/>
          <a:p>
            <a:r>
              <a:rPr lang="en-US" sz="3200" dirty="0" smtClean="0">
                <a:solidFill>
                  <a:srgbClr val="0070C0"/>
                </a:solidFill>
              </a:rPr>
              <a:t>What Keyword is used in the following matrix?</a:t>
            </a:r>
            <a:endParaRPr lang="en-US" sz="3200" dirty="0">
              <a:solidFill>
                <a:srgbClr val="0070C0"/>
              </a:solidFill>
            </a:endParaRPr>
          </a:p>
        </p:txBody>
      </p:sp>
    </p:spTree>
    <p:extLst>
      <p:ext uri="{BB962C8B-B14F-4D97-AF65-F5344CB8AC3E}">
        <p14:creationId xmlns:p14="http://schemas.microsoft.com/office/powerpoint/2010/main" val="12357888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a:t>
            </a:r>
            <a:endParaRPr lang="en-US" dirty="0"/>
          </a:p>
        </p:txBody>
      </p:sp>
      <p:sp>
        <p:nvSpPr>
          <p:cNvPr id="3" name="Footer Placeholder 2"/>
          <p:cNvSpPr>
            <a:spLocks noGrp="1"/>
          </p:cNvSpPr>
          <p:nvPr>
            <p:ph type="ftr" sz="quarter" idx="11"/>
          </p:nvPr>
        </p:nvSpPr>
        <p:spPr/>
        <p:txBody>
          <a:bodyPr/>
          <a:lstStyle/>
          <a:p>
            <a:r>
              <a:rPr lang="en-US" smtClean="0"/>
              <a:t>Computer Security - Ishik</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
        <p:nvSpPr>
          <p:cNvPr id="5" name="TextBox 4"/>
          <p:cNvSpPr txBox="1"/>
          <p:nvPr/>
        </p:nvSpPr>
        <p:spPr>
          <a:xfrm>
            <a:off x="659165" y="2667000"/>
            <a:ext cx="8027635" cy="2677656"/>
          </a:xfrm>
          <a:prstGeom prst="rect">
            <a:avLst/>
          </a:prstGeom>
          <a:noFill/>
        </p:spPr>
        <p:txBody>
          <a:bodyPr wrap="square" rtlCol="0">
            <a:spAutoFit/>
          </a:bodyPr>
          <a:lstStyle/>
          <a:p>
            <a:r>
              <a:rPr lang="en-US" sz="2800" dirty="0" smtClean="0">
                <a:solidFill>
                  <a:srgbClr val="0070C0"/>
                </a:solidFill>
              </a:rPr>
              <a:t>Code the </a:t>
            </a:r>
            <a:r>
              <a:rPr lang="en-US" sz="2800" b="1" dirty="0"/>
              <a:t>Vigenere </a:t>
            </a:r>
            <a:r>
              <a:rPr lang="en-US" sz="2800" dirty="0" smtClean="0">
                <a:solidFill>
                  <a:srgbClr val="0070C0"/>
                </a:solidFill>
              </a:rPr>
              <a:t>classical cipher and decipher technique. </a:t>
            </a:r>
          </a:p>
          <a:p>
            <a:endParaRPr lang="en-US" sz="2800" dirty="0" smtClean="0">
              <a:solidFill>
                <a:srgbClr val="0070C0"/>
              </a:solidFill>
            </a:endParaRPr>
          </a:p>
          <a:p>
            <a:r>
              <a:rPr lang="en-US" sz="2800" dirty="0" smtClean="0">
                <a:solidFill>
                  <a:srgbClr val="0070C0"/>
                </a:solidFill>
              </a:rPr>
              <a:t>Use any programming language you prefer.</a:t>
            </a:r>
          </a:p>
          <a:p>
            <a:endParaRPr lang="en-US" sz="2800" dirty="0">
              <a:solidFill>
                <a:srgbClr val="0070C0"/>
              </a:solidFill>
            </a:endParaRPr>
          </a:p>
          <a:p>
            <a:r>
              <a:rPr lang="en-US" sz="2800" dirty="0" smtClean="0">
                <a:solidFill>
                  <a:srgbClr val="0070C0"/>
                </a:solidFill>
              </a:rPr>
              <a:t>The class preferred </a:t>
            </a:r>
            <a:r>
              <a:rPr lang="en-US" sz="2800" dirty="0" err="1" smtClean="0">
                <a:solidFill>
                  <a:srgbClr val="0070C0"/>
                </a:solidFill>
              </a:rPr>
              <a:t>Matlab</a:t>
            </a:r>
            <a:r>
              <a:rPr lang="en-US" sz="2800" dirty="0" smtClean="0">
                <a:solidFill>
                  <a:srgbClr val="0070C0"/>
                </a:solidFill>
              </a:rPr>
              <a:t>.</a:t>
            </a:r>
            <a:endParaRPr lang="en-US" sz="2800" dirty="0">
              <a:solidFill>
                <a:srgbClr val="0070C0"/>
              </a:solidFill>
            </a:endParaRPr>
          </a:p>
        </p:txBody>
      </p:sp>
    </p:spTree>
    <p:extLst>
      <p:ext uri="{BB962C8B-B14F-4D97-AF65-F5344CB8AC3E}">
        <p14:creationId xmlns:p14="http://schemas.microsoft.com/office/powerpoint/2010/main" val="16083799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14400" y="2362200"/>
            <a:ext cx="7721600" cy="1143000"/>
          </a:xfrm>
        </p:spPr>
        <p:txBody>
          <a:bodyPr/>
          <a:lstStyle/>
          <a:p>
            <a:r>
              <a:rPr lang="en-US" altLang="en-US" sz="4000" dirty="0"/>
              <a:t>Cryptography -- Block Ciphers</a:t>
            </a:r>
          </a:p>
        </p:txBody>
      </p:sp>
    </p:spTree>
    <p:extLst>
      <p:ext uri="{BB962C8B-B14F-4D97-AF65-F5344CB8AC3E}">
        <p14:creationId xmlns:p14="http://schemas.microsoft.com/office/powerpoint/2010/main" val="165683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0"/>
            <a:ext cx="7772400" cy="1143000"/>
          </a:xfrm>
        </p:spPr>
        <p:txBody>
          <a:bodyPr/>
          <a:lstStyle/>
          <a:p>
            <a:r>
              <a:rPr lang="en-US" altLang="en-US"/>
              <a:t>A few terms</a:t>
            </a:r>
          </a:p>
        </p:txBody>
      </p:sp>
      <p:sp>
        <p:nvSpPr>
          <p:cNvPr id="41987" name="Rectangle 3"/>
          <p:cNvSpPr>
            <a:spLocks noGrp="1" noChangeArrowheads="1"/>
          </p:cNvSpPr>
          <p:nvPr>
            <p:ph type="body" idx="1"/>
          </p:nvPr>
        </p:nvSpPr>
        <p:spPr>
          <a:xfrm>
            <a:off x="533400" y="1447800"/>
            <a:ext cx="8153400" cy="3657600"/>
          </a:xfrm>
        </p:spPr>
        <p:txBody>
          <a:bodyPr/>
          <a:lstStyle/>
          <a:p>
            <a:endParaRPr lang="en-US" altLang="en-US" b="1" dirty="0" smtClean="0">
              <a:solidFill>
                <a:srgbClr val="0070C0"/>
              </a:solidFill>
            </a:endParaRPr>
          </a:p>
          <a:p>
            <a:r>
              <a:rPr lang="en-US" altLang="en-US" b="1" dirty="0" smtClean="0">
                <a:solidFill>
                  <a:srgbClr val="0070C0"/>
                </a:solidFill>
              </a:rPr>
              <a:t>block </a:t>
            </a:r>
            <a:r>
              <a:rPr lang="en-US" altLang="en-US" b="1" dirty="0">
                <a:solidFill>
                  <a:srgbClr val="0070C0"/>
                </a:solidFill>
              </a:rPr>
              <a:t>cipher</a:t>
            </a:r>
            <a:r>
              <a:rPr lang="en-US" altLang="en-US" dirty="0">
                <a:solidFill>
                  <a:srgbClr val="0070C0"/>
                </a:solidFill>
              </a:rPr>
              <a:t> </a:t>
            </a:r>
          </a:p>
          <a:p>
            <a:pPr lvl="1"/>
            <a:r>
              <a:rPr lang="en-US" altLang="en-US" dirty="0">
                <a:solidFill>
                  <a:srgbClr val="0070C0"/>
                </a:solidFill>
              </a:rPr>
              <a:t>block of plaintext is treated as a whole &amp; used to produce a </a:t>
            </a:r>
            <a:r>
              <a:rPr lang="en-US" altLang="en-US" dirty="0" err="1">
                <a:solidFill>
                  <a:srgbClr val="0070C0"/>
                </a:solidFill>
              </a:rPr>
              <a:t>ciphertext</a:t>
            </a:r>
            <a:r>
              <a:rPr lang="en-US" altLang="en-US" dirty="0">
                <a:solidFill>
                  <a:srgbClr val="0070C0"/>
                </a:solidFill>
              </a:rPr>
              <a:t> block of equal length </a:t>
            </a:r>
          </a:p>
          <a:p>
            <a:pPr lvl="1"/>
            <a:r>
              <a:rPr lang="en-US" altLang="en-US" dirty="0">
                <a:solidFill>
                  <a:srgbClr val="0070C0"/>
                </a:solidFill>
              </a:rPr>
              <a:t>typical size:  64 bits</a:t>
            </a:r>
          </a:p>
          <a:p>
            <a:pPr lvl="1"/>
            <a:r>
              <a:rPr lang="en-US" altLang="en-US" dirty="0">
                <a:solidFill>
                  <a:srgbClr val="0070C0"/>
                </a:solidFill>
              </a:rPr>
              <a:t>most modern ciphers are block </a:t>
            </a:r>
            <a:r>
              <a:rPr lang="en-US" altLang="en-US" dirty="0" smtClean="0">
                <a:solidFill>
                  <a:srgbClr val="0070C0"/>
                </a:solidFill>
              </a:rPr>
              <a:t>ciphers</a:t>
            </a:r>
          </a:p>
          <a:p>
            <a:pPr lvl="1"/>
            <a:endParaRPr lang="en-US" altLang="en-US" dirty="0">
              <a:solidFill>
                <a:srgbClr val="0070C0"/>
              </a:solidFill>
            </a:endParaRPr>
          </a:p>
          <a:p>
            <a:r>
              <a:rPr lang="en-US" altLang="en-US" b="1" dirty="0">
                <a:solidFill>
                  <a:srgbClr val="0070C0"/>
                </a:solidFill>
              </a:rPr>
              <a:t>stream cipher</a:t>
            </a:r>
            <a:r>
              <a:rPr lang="en-US" altLang="en-US" dirty="0">
                <a:solidFill>
                  <a:srgbClr val="0070C0"/>
                </a:solidFill>
              </a:rPr>
              <a:t> </a:t>
            </a:r>
          </a:p>
          <a:p>
            <a:pPr lvl="1"/>
            <a:r>
              <a:rPr lang="en-US" altLang="en-US" dirty="0">
                <a:solidFill>
                  <a:srgbClr val="0070C0"/>
                </a:solidFill>
              </a:rPr>
              <a:t>digital data is encrypted one bit (or one unit) at a time </a:t>
            </a:r>
          </a:p>
        </p:txBody>
      </p:sp>
      <p:sp>
        <p:nvSpPr>
          <p:cNvPr id="41988" name="Text Box 4"/>
          <p:cNvSpPr txBox="1">
            <a:spLocks noChangeArrowheads="1"/>
          </p:cNvSpPr>
          <p:nvPr/>
        </p:nvSpPr>
        <p:spPr bwMode="auto">
          <a:xfrm>
            <a:off x="1447800" y="5040868"/>
            <a:ext cx="55338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rgbClr val="0070C0"/>
                </a:solidFill>
              </a:rPr>
              <a:t>In both cases, plaintext is transformed incrementally</a:t>
            </a:r>
          </a:p>
        </p:txBody>
      </p:sp>
    </p:spTree>
    <p:extLst>
      <p:ext uri="{BB962C8B-B14F-4D97-AF65-F5344CB8AC3E}">
        <p14:creationId xmlns:p14="http://schemas.microsoft.com/office/powerpoint/2010/main" val="612009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4"/>
          <p:cNvSpPr>
            <a:spLocks noGrp="1" noChangeArrowheads="1"/>
          </p:cNvSpPr>
          <p:nvPr>
            <p:ph type="ctrTitle"/>
          </p:nvPr>
        </p:nvSpPr>
        <p:spPr>
          <a:xfrm>
            <a:off x="304800" y="609601"/>
            <a:ext cx="8153400" cy="1447799"/>
          </a:xfrm>
        </p:spPr>
        <p:txBody>
          <a:bodyPr/>
          <a:lstStyle/>
          <a:p>
            <a:r>
              <a:rPr lang="en-US" altLang="en-US" sz="5400" dirty="0"/>
              <a:t>Symmetric ciphers</a:t>
            </a:r>
          </a:p>
        </p:txBody>
      </p:sp>
      <p:sp>
        <p:nvSpPr>
          <p:cNvPr id="114693" name="Rectangle 5"/>
          <p:cNvSpPr>
            <a:spLocks noGrp="1" noChangeArrowheads="1"/>
          </p:cNvSpPr>
          <p:nvPr>
            <p:ph type="subTitle" idx="1"/>
          </p:nvPr>
        </p:nvSpPr>
        <p:spPr>
          <a:xfrm>
            <a:off x="1447800" y="2514600"/>
            <a:ext cx="7010400" cy="3429000"/>
          </a:xfrm>
        </p:spPr>
        <p:txBody>
          <a:bodyPr/>
          <a:lstStyle/>
          <a:p>
            <a:r>
              <a:rPr lang="en-US" altLang="en-US" sz="3600" dirty="0">
                <a:solidFill>
                  <a:srgbClr val="0070C0"/>
                </a:solidFill>
              </a:rPr>
              <a:t>Symmetric </a:t>
            </a:r>
            <a:r>
              <a:rPr lang="en-US" altLang="en-US" sz="3600" dirty="0" smtClean="0">
                <a:solidFill>
                  <a:srgbClr val="0070C0"/>
                </a:solidFill>
              </a:rPr>
              <a:t>suggests </a:t>
            </a:r>
            <a:r>
              <a:rPr lang="en-US" altLang="en-US" sz="3600" dirty="0">
                <a:solidFill>
                  <a:srgbClr val="0070C0"/>
                </a:solidFill>
              </a:rPr>
              <a:t>ONE key</a:t>
            </a:r>
          </a:p>
          <a:p>
            <a:endParaRPr lang="en-US" altLang="en-US" sz="3600" dirty="0">
              <a:solidFill>
                <a:srgbClr val="0070C0"/>
              </a:solidFill>
            </a:endParaRPr>
          </a:p>
          <a:p>
            <a:r>
              <a:rPr lang="en-US" altLang="en-US" sz="3600" dirty="0">
                <a:solidFill>
                  <a:srgbClr val="0070C0"/>
                </a:solidFill>
              </a:rPr>
              <a:t>Secret key shared by sender &amp; receiver</a:t>
            </a:r>
          </a:p>
        </p:txBody>
      </p:sp>
    </p:spTree>
    <p:extLst>
      <p:ext uri="{BB962C8B-B14F-4D97-AF65-F5344CB8AC3E}">
        <p14:creationId xmlns:p14="http://schemas.microsoft.com/office/powerpoint/2010/main" val="21305567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81000" y="0"/>
            <a:ext cx="7772400" cy="1143000"/>
          </a:xfrm>
        </p:spPr>
        <p:txBody>
          <a:bodyPr/>
          <a:lstStyle/>
          <a:p>
            <a:r>
              <a:rPr lang="en-US" altLang="en-US"/>
              <a:t>Background</a:t>
            </a:r>
          </a:p>
        </p:txBody>
      </p:sp>
      <p:sp>
        <p:nvSpPr>
          <p:cNvPr id="69635" name="Rectangle 3"/>
          <p:cNvSpPr>
            <a:spLocks noGrp="1" noChangeArrowheads="1"/>
          </p:cNvSpPr>
          <p:nvPr>
            <p:ph type="body" idx="1"/>
          </p:nvPr>
        </p:nvSpPr>
        <p:spPr>
          <a:xfrm>
            <a:off x="457200" y="1885950"/>
            <a:ext cx="8534400" cy="4171950"/>
          </a:xfrm>
        </p:spPr>
        <p:txBody>
          <a:bodyPr/>
          <a:lstStyle/>
          <a:p>
            <a:r>
              <a:rPr lang="en-US" altLang="en-US" dirty="0">
                <a:solidFill>
                  <a:srgbClr val="0070C0"/>
                </a:solidFill>
              </a:rPr>
              <a:t>ideally want one extremely large substitution </a:t>
            </a:r>
          </a:p>
          <a:p>
            <a:r>
              <a:rPr lang="en-US" altLang="en-US" dirty="0">
                <a:solidFill>
                  <a:srgbClr val="0070C0"/>
                </a:solidFill>
              </a:rPr>
              <a:t>not practical since would need a table with 2</a:t>
            </a:r>
            <a:r>
              <a:rPr lang="en-US" altLang="en-US" sz="3600" baseline="30000" dirty="0">
                <a:solidFill>
                  <a:srgbClr val="0070C0"/>
                </a:solidFill>
              </a:rPr>
              <a:t>64</a:t>
            </a:r>
            <a:r>
              <a:rPr lang="en-US" altLang="en-US" dirty="0">
                <a:solidFill>
                  <a:srgbClr val="0070C0"/>
                </a:solidFill>
              </a:rPr>
              <a:t> entries in it for a 64-bit block </a:t>
            </a:r>
          </a:p>
          <a:p>
            <a:r>
              <a:rPr lang="en-US" altLang="en-US" dirty="0">
                <a:solidFill>
                  <a:srgbClr val="0070C0"/>
                </a:solidFill>
              </a:rPr>
              <a:t>so approximate the ideal by constructing from smaller building blocks</a:t>
            </a:r>
          </a:p>
          <a:p>
            <a:endParaRPr lang="en-US" altLang="en-US" dirty="0">
              <a:solidFill>
                <a:srgbClr val="0070C0"/>
              </a:solidFill>
            </a:endParaRPr>
          </a:p>
        </p:txBody>
      </p:sp>
    </p:spTree>
    <p:extLst>
      <p:ext uri="{BB962C8B-B14F-4D97-AF65-F5344CB8AC3E}">
        <p14:creationId xmlns:p14="http://schemas.microsoft.com/office/powerpoint/2010/main" val="39284100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en-US"/>
              <a:t>Basis of modern ciphers</a:t>
            </a:r>
          </a:p>
        </p:txBody>
      </p:sp>
      <p:sp>
        <p:nvSpPr>
          <p:cNvPr id="70659" name="Rectangle 3"/>
          <p:cNvSpPr>
            <a:spLocks noGrp="1" noChangeArrowheads="1"/>
          </p:cNvSpPr>
          <p:nvPr>
            <p:ph type="body" idx="1"/>
          </p:nvPr>
        </p:nvSpPr>
        <p:spPr>
          <a:xfrm>
            <a:off x="457200" y="1828800"/>
            <a:ext cx="8178800" cy="4171950"/>
          </a:xfrm>
        </p:spPr>
        <p:txBody>
          <a:bodyPr/>
          <a:lstStyle/>
          <a:p>
            <a:r>
              <a:rPr lang="en-US" altLang="en-US" dirty="0">
                <a:solidFill>
                  <a:srgbClr val="0070C0"/>
                </a:solidFill>
              </a:rPr>
              <a:t>Claude Shannon (‘45) - information theory</a:t>
            </a:r>
          </a:p>
          <a:p>
            <a:r>
              <a:rPr lang="en-US" altLang="en-US" b="1" dirty="0">
                <a:solidFill>
                  <a:srgbClr val="0070C0"/>
                </a:solidFill>
              </a:rPr>
              <a:t>product cipher</a:t>
            </a:r>
            <a:endParaRPr lang="en-US" altLang="en-US" dirty="0">
              <a:solidFill>
                <a:srgbClr val="0070C0"/>
              </a:solidFill>
            </a:endParaRPr>
          </a:p>
          <a:p>
            <a:pPr lvl="1"/>
            <a:r>
              <a:rPr lang="en-US" altLang="en-US" dirty="0">
                <a:solidFill>
                  <a:srgbClr val="0070C0"/>
                </a:solidFill>
              </a:rPr>
              <a:t>perform two or more ciphers in sequence so that result (product) is cryptographically stronger than any component cipher</a:t>
            </a:r>
          </a:p>
          <a:p>
            <a:r>
              <a:rPr lang="en-US" altLang="en-US" dirty="0">
                <a:solidFill>
                  <a:srgbClr val="0070C0"/>
                </a:solidFill>
              </a:rPr>
              <a:t>alternate </a:t>
            </a:r>
            <a:r>
              <a:rPr lang="en-US" altLang="en-US" b="1" dirty="0">
                <a:solidFill>
                  <a:srgbClr val="0070C0"/>
                </a:solidFill>
              </a:rPr>
              <a:t>confusion</a:t>
            </a:r>
            <a:r>
              <a:rPr lang="en-US" altLang="en-US" dirty="0">
                <a:solidFill>
                  <a:srgbClr val="0070C0"/>
                </a:solidFill>
              </a:rPr>
              <a:t> &amp; </a:t>
            </a:r>
            <a:r>
              <a:rPr lang="en-US" altLang="en-US" b="1" dirty="0">
                <a:solidFill>
                  <a:srgbClr val="0070C0"/>
                </a:solidFill>
              </a:rPr>
              <a:t>diffusion</a:t>
            </a:r>
          </a:p>
          <a:p>
            <a:r>
              <a:rPr lang="en-US" altLang="en-US" dirty="0">
                <a:solidFill>
                  <a:srgbClr val="0070C0"/>
                </a:solidFill>
              </a:rPr>
              <a:t>virtually all significant symmetric block ciphers currently in use are of this type</a:t>
            </a:r>
          </a:p>
          <a:p>
            <a:endParaRPr lang="en-US" altLang="en-US" dirty="0">
              <a:solidFill>
                <a:srgbClr val="0070C0"/>
              </a:solidFill>
            </a:endParaRPr>
          </a:p>
        </p:txBody>
      </p:sp>
    </p:spTree>
    <p:extLst>
      <p:ext uri="{BB962C8B-B14F-4D97-AF65-F5344CB8AC3E}">
        <p14:creationId xmlns:p14="http://schemas.microsoft.com/office/powerpoint/2010/main" val="1924578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Playfair</a:t>
            </a:r>
            <a:r>
              <a:rPr lang="en-US" dirty="0" smtClean="0"/>
              <a:t> Ciphering </a:t>
            </a:r>
            <a:endParaRPr lang="en-US" dirty="0"/>
          </a:p>
        </p:txBody>
      </p:sp>
      <p:sp>
        <p:nvSpPr>
          <p:cNvPr id="3" name="Content Placeholder 2"/>
          <p:cNvSpPr>
            <a:spLocks noGrp="1"/>
          </p:cNvSpPr>
          <p:nvPr>
            <p:ph idx="1"/>
          </p:nvPr>
        </p:nvSpPr>
        <p:spPr/>
        <p:txBody>
          <a:bodyPr vert="horz" lIns="91440" tIns="45720" rIns="91440" bIns="45720" rtlCol="0">
            <a:normAutofit/>
          </a:bodyPr>
          <a:lstStyle/>
          <a:p>
            <a:endParaRPr lang="en-US" altLang="zh-CN" dirty="0">
              <a:solidFill>
                <a:srgbClr val="0070C0"/>
              </a:solidFill>
            </a:endParaRPr>
          </a:p>
          <a:p>
            <a:endParaRPr lang="en-US" altLang="zh-CN" dirty="0">
              <a:solidFill>
                <a:srgbClr val="0070C0"/>
              </a:solidFill>
            </a:endParaRPr>
          </a:p>
          <a:p>
            <a:r>
              <a:rPr lang="en-US" altLang="zh-CN" dirty="0">
                <a:solidFill>
                  <a:srgbClr val="0070C0"/>
                </a:solidFill>
              </a:rPr>
              <a:t>Playfair is now regarded as insecure for any purpose because modern hand-held computers could easily break the cipher within seconds </a:t>
            </a:r>
          </a:p>
          <a:p>
            <a:endParaRPr lang="en-US" altLang="zh-CN" dirty="0">
              <a:solidFill>
                <a:srgbClr val="0070C0"/>
              </a:solidFill>
            </a:endParaRPr>
          </a:p>
          <a:p>
            <a:r>
              <a:rPr lang="en-US" altLang="zh-CN" dirty="0">
                <a:solidFill>
                  <a:srgbClr val="0070C0"/>
                </a:solidFill>
              </a:rPr>
              <a:t>The first published solution of the Playfair cipher was published in 1914 </a:t>
            </a:r>
          </a:p>
          <a:p>
            <a:endParaRPr lang="en-US"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8949279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a:t>Shannon’s strategy</a:t>
            </a:r>
          </a:p>
        </p:txBody>
      </p:sp>
      <p:sp>
        <p:nvSpPr>
          <p:cNvPr id="73731" name="Rectangle 3"/>
          <p:cNvSpPr>
            <a:spLocks noGrp="1" noChangeArrowheads="1"/>
          </p:cNvSpPr>
          <p:nvPr>
            <p:ph type="body" idx="1"/>
          </p:nvPr>
        </p:nvSpPr>
        <p:spPr>
          <a:xfrm>
            <a:off x="228600" y="1905000"/>
            <a:ext cx="8763000" cy="4171950"/>
          </a:xfrm>
        </p:spPr>
        <p:txBody>
          <a:bodyPr>
            <a:normAutofit lnSpcReduction="10000"/>
          </a:bodyPr>
          <a:lstStyle/>
          <a:p>
            <a:r>
              <a:rPr lang="en-US" altLang="en-US" dirty="0" smtClean="0">
                <a:solidFill>
                  <a:srgbClr val="0070C0"/>
                </a:solidFill>
              </a:rPr>
              <a:t>Stop </a:t>
            </a:r>
            <a:r>
              <a:rPr lang="en-US" altLang="en-US" dirty="0">
                <a:solidFill>
                  <a:srgbClr val="0070C0"/>
                </a:solidFill>
              </a:rPr>
              <a:t>cryptanalysis that is based on statistical </a:t>
            </a:r>
            <a:r>
              <a:rPr lang="en-US" altLang="en-US" dirty="0" smtClean="0">
                <a:solidFill>
                  <a:srgbClr val="0070C0"/>
                </a:solidFill>
              </a:rPr>
              <a:t>analysis</a:t>
            </a:r>
          </a:p>
          <a:p>
            <a:endParaRPr lang="en-US" altLang="en-US" dirty="0">
              <a:solidFill>
                <a:srgbClr val="0070C0"/>
              </a:solidFill>
            </a:endParaRPr>
          </a:p>
          <a:p>
            <a:r>
              <a:rPr lang="en-US" altLang="en-US" dirty="0">
                <a:solidFill>
                  <a:srgbClr val="0070C0"/>
                </a:solidFill>
              </a:rPr>
              <a:t>hacker has some knowledge of statistical </a:t>
            </a:r>
            <a:r>
              <a:rPr lang="en-US" altLang="en-US" dirty="0" smtClean="0">
                <a:solidFill>
                  <a:srgbClr val="0070C0"/>
                </a:solidFill>
              </a:rPr>
              <a:t>characteristic </a:t>
            </a:r>
            <a:r>
              <a:rPr lang="en-US" altLang="en-US" dirty="0">
                <a:solidFill>
                  <a:srgbClr val="0070C0"/>
                </a:solidFill>
              </a:rPr>
              <a:t>of </a:t>
            </a:r>
            <a:r>
              <a:rPr lang="en-US" altLang="en-US" dirty="0" smtClean="0">
                <a:solidFill>
                  <a:srgbClr val="0070C0"/>
                </a:solidFill>
              </a:rPr>
              <a:t>plaintext</a:t>
            </a:r>
          </a:p>
          <a:p>
            <a:endParaRPr lang="en-US" altLang="en-US" dirty="0">
              <a:solidFill>
                <a:srgbClr val="0070C0"/>
              </a:solidFill>
            </a:endParaRPr>
          </a:p>
          <a:p>
            <a:r>
              <a:rPr lang="en-US" altLang="en-US" dirty="0">
                <a:solidFill>
                  <a:srgbClr val="0070C0"/>
                </a:solidFill>
              </a:rPr>
              <a:t>if statistics are reflected in </a:t>
            </a:r>
            <a:r>
              <a:rPr lang="en-US" altLang="en-US" dirty="0" err="1">
                <a:solidFill>
                  <a:srgbClr val="0070C0"/>
                </a:solidFill>
              </a:rPr>
              <a:t>ciphertext</a:t>
            </a:r>
            <a:r>
              <a:rPr lang="en-US" altLang="en-US" dirty="0">
                <a:solidFill>
                  <a:srgbClr val="0070C0"/>
                </a:solidFill>
              </a:rPr>
              <a:t>, then analyst may be able to deduce encryption key, or part of </a:t>
            </a:r>
            <a:r>
              <a:rPr lang="en-US" altLang="en-US" dirty="0" smtClean="0">
                <a:solidFill>
                  <a:srgbClr val="0070C0"/>
                </a:solidFill>
              </a:rPr>
              <a:t>it</a:t>
            </a:r>
          </a:p>
          <a:p>
            <a:pPr marL="0" indent="0">
              <a:buNone/>
            </a:pPr>
            <a:endParaRPr lang="en-US" altLang="en-US" dirty="0">
              <a:solidFill>
                <a:srgbClr val="0070C0"/>
              </a:solidFill>
            </a:endParaRPr>
          </a:p>
          <a:p>
            <a:r>
              <a:rPr lang="en-US" altLang="en-US" dirty="0">
                <a:solidFill>
                  <a:srgbClr val="0070C0"/>
                </a:solidFill>
              </a:rPr>
              <a:t>in Shannon’s ideal cipher, statistics of </a:t>
            </a:r>
            <a:r>
              <a:rPr lang="en-US" altLang="en-US" dirty="0" err="1">
                <a:solidFill>
                  <a:srgbClr val="0070C0"/>
                </a:solidFill>
              </a:rPr>
              <a:t>ciphertext</a:t>
            </a:r>
            <a:r>
              <a:rPr lang="en-US" altLang="en-US" dirty="0">
                <a:solidFill>
                  <a:srgbClr val="0070C0"/>
                </a:solidFill>
              </a:rPr>
              <a:t> are independent of plaintext</a:t>
            </a:r>
          </a:p>
          <a:p>
            <a:endParaRPr lang="en-US" altLang="en-US" dirty="0">
              <a:solidFill>
                <a:srgbClr val="0070C0"/>
              </a:solidFill>
            </a:endParaRPr>
          </a:p>
        </p:txBody>
      </p:sp>
    </p:spTree>
    <p:extLst>
      <p:ext uri="{BB962C8B-B14F-4D97-AF65-F5344CB8AC3E}">
        <p14:creationId xmlns:p14="http://schemas.microsoft.com/office/powerpoint/2010/main" val="33494041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September, 2006</a:t>
            </a:r>
          </a:p>
        </p:txBody>
      </p:sp>
      <p:sp>
        <p:nvSpPr>
          <p:cNvPr id="71682" name="Rectangle 2"/>
          <p:cNvSpPr>
            <a:spLocks noGrp="1" noChangeArrowheads="1"/>
          </p:cNvSpPr>
          <p:nvPr>
            <p:ph type="title"/>
          </p:nvPr>
        </p:nvSpPr>
        <p:spPr/>
        <p:txBody>
          <a:bodyPr/>
          <a:lstStyle/>
          <a:p>
            <a:r>
              <a:rPr lang="en-US" altLang="en-US"/>
              <a:t>Shannon’s building blocks</a:t>
            </a:r>
          </a:p>
        </p:txBody>
      </p:sp>
      <p:sp>
        <p:nvSpPr>
          <p:cNvPr id="71683" name="Rectangle 3"/>
          <p:cNvSpPr>
            <a:spLocks noGrp="1" noChangeArrowheads="1"/>
          </p:cNvSpPr>
          <p:nvPr>
            <p:ph type="body" idx="1"/>
          </p:nvPr>
        </p:nvSpPr>
        <p:spPr>
          <a:xfrm>
            <a:off x="482600" y="1873250"/>
            <a:ext cx="8661400" cy="4171950"/>
          </a:xfrm>
        </p:spPr>
        <p:txBody>
          <a:bodyPr/>
          <a:lstStyle/>
          <a:p>
            <a:endParaRPr lang="en-US" altLang="en-US" b="1" dirty="0" smtClean="0">
              <a:solidFill>
                <a:srgbClr val="0070C0"/>
              </a:solidFill>
            </a:endParaRPr>
          </a:p>
          <a:p>
            <a:r>
              <a:rPr lang="en-US" altLang="en-US" b="1" dirty="0" smtClean="0">
                <a:solidFill>
                  <a:srgbClr val="0070C0"/>
                </a:solidFill>
              </a:rPr>
              <a:t>confusion</a:t>
            </a:r>
            <a:endParaRPr lang="en-US" altLang="en-US" dirty="0">
              <a:solidFill>
                <a:srgbClr val="0070C0"/>
              </a:solidFill>
            </a:endParaRPr>
          </a:p>
          <a:p>
            <a:pPr lvl="1"/>
            <a:r>
              <a:rPr lang="en-US" altLang="en-US" dirty="0">
                <a:solidFill>
                  <a:srgbClr val="0070C0"/>
                </a:solidFill>
              </a:rPr>
              <a:t>make relation between statistics of </a:t>
            </a:r>
            <a:r>
              <a:rPr lang="en-US" altLang="en-US" dirty="0" err="1">
                <a:solidFill>
                  <a:srgbClr val="0070C0"/>
                </a:solidFill>
              </a:rPr>
              <a:t>ciphertext</a:t>
            </a:r>
            <a:r>
              <a:rPr lang="en-US" altLang="en-US" dirty="0">
                <a:solidFill>
                  <a:srgbClr val="0070C0"/>
                </a:solidFill>
              </a:rPr>
              <a:t> and the value of the encryption key as complex as </a:t>
            </a:r>
            <a:r>
              <a:rPr lang="en-US" altLang="en-US" dirty="0" smtClean="0">
                <a:solidFill>
                  <a:srgbClr val="0070C0"/>
                </a:solidFill>
              </a:rPr>
              <a:t>possible</a:t>
            </a:r>
          </a:p>
          <a:p>
            <a:pPr lvl="1"/>
            <a:endParaRPr lang="en-US" altLang="en-US" dirty="0">
              <a:solidFill>
                <a:srgbClr val="0070C0"/>
              </a:solidFill>
            </a:endParaRPr>
          </a:p>
          <a:p>
            <a:pPr marL="457200" lvl="1" indent="0">
              <a:buNone/>
            </a:pPr>
            <a:endParaRPr lang="en-US" altLang="en-US" dirty="0">
              <a:solidFill>
                <a:srgbClr val="0070C0"/>
              </a:solidFill>
            </a:endParaRPr>
          </a:p>
          <a:p>
            <a:r>
              <a:rPr lang="en-US" altLang="en-US" b="1" dirty="0">
                <a:solidFill>
                  <a:srgbClr val="0070C0"/>
                </a:solidFill>
              </a:rPr>
              <a:t>diffusion</a:t>
            </a:r>
          </a:p>
          <a:p>
            <a:pPr lvl="1"/>
            <a:r>
              <a:rPr lang="en-US" altLang="en-US" dirty="0">
                <a:solidFill>
                  <a:srgbClr val="0070C0"/>
                </a:solidFill>
              </a:rPr>
              <a:t>diffuse statistical property of plaintext digit across a range of </a:t>
            </a:r>
            <a:r>
              <a:rPr lang="en-US" altLang="en-US" dirty="0" err="1">
                <a:solidFill>
                  <a:srgbClr val="0070C0"/>
                </a:solidFill>
              </a:rPr>
              <a:t>ciphertext</a:t>
            </a:r>
            <a:r>
              <a:rPr lang="en-US" altLang="en-US" dirty="0">
                <a:solidFill>
                  <a:srgbClr val="0070C0"/>
                </a:solidFill>
              </a:rPr>
              <a:t> digits</a:t>
            </a:r>
          </a:p>
          <a:p>
            <a:pPr lvl="1"/>
            <a:r>
              <a:rPr lang="en-US" altLang="en-US" dirty="0">
                <a:solidFill>
                  <a:srgbClr val="0070C0"/>
                </a:solidFill>
              </a:rPr>
              <a:t>i.e. each plaintext digits affects value of many </a:t>
            </a:r>
            <a:r>
              <a:rPr lang="en-US" altLang="en-US" dirty="0" err="1">
                <a:solidFill>
                  <a:srgbClr val="0070C0"/>
                </a:solidFill>
              </a:rPr>
              <a:t>ciphertext</a:t>
            </a:r>
            <a:r>
              <a:rPr lang="en-US" altLang="en-US" dirty="0">
                <a:solidFill>
                  <a:srgbClr val="0070C0"/>
                </a:solidFill>
              </a:rPr>
              <a:t> </a:t>
            </a:r>
            <a:r>
              <a:rPr lang="en-US" altLang="en-US" dirty="0" smtClean="0">
                <a:solidFill>
                  <a:srgbClr val="0070C0"/>
                </a:solidFill>
              </a:rPr>
              <a:t>digits</a:t>
            </a:r>
            <a:endParaRPr lang="en-US" altLang="en-US" dirty="0">
              <a:solidFill>
                <a:srgbClr val="0070C0"/>
              </a:solidFill>
            </a:endParaRPr>
          </a:p>
        </p:txBody>
      </p:sp>
    </p:spTree>
    <p:extLst>
      <p:ext uri="{BB962C8B-B14F-4D97-AF65-F5344CB8AC3E}">
        <p14:creationId xmlns:p14="http://schemas.microsoft.com/office/powerpoint/2010/main" val="1448800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September, 2006</a:t>
            </a:r>
          </a:p>
        </p:txBody>
      </p:sp>
      <p:sp>
        <p:nvSpPr>
          <p:cNvPr id="83970" name="Rectangle 2"/>
          <p:cNvSpPr>
            <a:spLocks noGrp="1" noChangeArrowheads="1"/>
          </p:cNvSpPr>
          <p:nvPr>
            <p:ph type="title"/>
          </p:nvPr>
        </p:nvSpPr>
        <p:spPr/>
        <p:txBody>
          <a:bodyPr/>
          <a:lstStyle/>
          <a:p>
            <a:r>
              <a:rPr lang="en-US" altLang="en-US"/>
              <a:t>Shannon’s building blocks</a:t>
            </a:r>
          </a:p>
        </p:txBody>
      </p:sp>
      <p:sp>
        <p:nvSpPr>
          <p:cNvPr id="83971" name="Rectangle 3"/>
          <p:cNvSpPr>
            <a:spLocks noGrp="1" noChangeArrowheads="1"/>
          </p:cNvSpPr>
          <p:nvPr>
            <p:ph type="body" idx="1"/>
          </p:nvPr>
        </p:nvSpPr>
        <p:spPr>
          <a:xfrm>
            <a:off x="457200" y="2209800"/>
            <a:ext cx="8178800" cy="2971800"/>
          </a:xfrm>
        </p:spPr>
        <p:txBody>
          <a:bodyPr/>
          <a:lstStyle/>
          <a:p>
            <a:r>
              <a:rPr lang="en-US" altLang="en-US" dirty="0">
                <a:solidFill>
                  <a:srgbClr val="0070C0"/>
                </a:solidFill>
              </a:rPr>
              <a:t>Shannon proposed product ciphers with two components </a:t>
            </a:r>
          </a:p>
          <a:p>
            <a:pPr lvl="1"/>
            <a:r>
              <a:rPr lang="en-US" altLang="en-US" dirty="0">
                <a:solidFill>
                  <a:srgbClr val="0070C0"/>
                </a:solidFill>
              </a:rPr>
              <a:t>S-Boxes -- </a:t>
            </a:r>
            <a:r>
              <a:rPr lang="en-US" altLang="en-US" i="1" dirty="0">
                <a:solidFill>
                  <a:srgbClr val="0070C0"/>
                </a:solidFill>
              </a:rPr>
              <a:t>substitution</a:t>
            </a:r>
          </a:p>
          <a:p>
            <a:pPr lvl="2"/>
            <a:r>
              <a:rPr lang="en-US" altLang="en-US" dirty="0">
                <a:solidFill>
                  <a:srgbClr val="0070C0"/>
                </a:solidFill>
              </a:rPr>
              <a:t>providing confusion of input bits </a:t>
            </a:r>
          </a:p>
          <a:p>
            <a:pPr lvl="1"/>
            <a:r>
              <a:rPr lang="en-US" altLang="en-US" dirty="0">
                <a:solidFill>
                  <a:srgbClr val="0070C0"/>
                </a:solidFill>
              </a:rPr>
              <a:t>P-Boxes -- </a:t>
            </a:r>
            <a:r>
              <a:rPr lang="en-US" altLang="en-US" i="1" dirty="0">
                <a:solidFill>
                  <a:srgbClr val="0070C0"/>
                </a:solidFill>
              </a:rPr>
              <a:t>permutation</a:t>
            </a:r>
          </a:p>
          <a:p>
            <a:pPr lvl="2"/>
            <a:r>
              <a:rPr lang="en-US" altLang="en-US" dirty="0">
                <a:solidFill>
                  <a:srgbClr val="0070C0"/>
                </a:solidFill>
              </a:rPr>
              <a:t>providing diffusion across S-box inputs</a:t>
            </a:r>
          </a:p>
          <a:p>
            <a:r>
              <a:rPr lang="en-US" altLang="en-US" dirty="0">
                <a:solidFill>
                  <a:srgbClr val="0070C0"/>
                </a:solidFill>
              </a:rPr>
              <a:t>n rounds of S-P boxes</a:t>
            </a:r>
          </a:p>
        </p:txBody>
      </p:sp>
    </p:spTree>
    <p:extLst>
      <p:ext uri="{BB962C8B-B14F-4D97-AF65-F5344CB8AC3E}">
        <p14:creationId xmlns:p14="http://schemas.microsoft.com/office/powerpoint/2010/main" val="29568724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Date Placeholder 2"/>
          <p:cNvSpPr>
            <a:spLocks noGrp="1"/>
          </p:cNvSpPr>
          <p:nvPr>
            <p:ph type="dt" sz="half" idx="10"/>
          </p:nvPr>
        </p:nvSpPr>
        <p:spPr/>
        <p:txBody>
          <a:bodyPr/>
          <a:lstStyle/>
          <a:p>
            <a:r>
              <a:rPr lang="en-US" altLang="en-US"/>
              <a:t>September, 2006</a:t>
            </a:r>
          </a:p>
        </p:txBody>
      </p:sp>
      <p:sp>
        <p:nvSpPr>
          <p:cNvPr id="84994" name="Rectangle 2"/>
          <p:cNvSpPr>
            <a:spLocks noGrp="1" noChangeArrowheads="1"/>
          </p:cNvSpPr>
          <p:nvPr>
            <p:ph type="title"/>
          </p:nvPr>
        </p:nvSpPr>
        <p:spPr/>
        <p:txBody>
          <a:bodyPr/>
          <a:lstStyle/>
          <a:p>
            <a:r>
              <a:rPr lang="en-US" altLang="en-US"/>
              <a:t>S-box (substitution)</a:t>
            </a:r>
          </a:p>
        </p:txBody>
      </p:sp>
      <p:sp>
        <p:nvSpPr>
          <p:cNvPr id="84995" name="Rectangle 3"/>
          <p:cNvSpPr>
            <a:spLocks noChangeArrowheads="1"/>
          </p:cNvSpPr>
          <p:nvPr/>
        </p:nvSpPr>
        <p:spPr bwMode="auto">
          <a:xfrm>
            <a:off x="1905000" y="1905000"/>
            <a:ext cx="1676400" cy="3276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996" name="Text Box 4"/>
          <p:cNvSpPr txBox="1">
            <a:spLocks noChangeArrowheads="1"/>
          </p:cNvSpPr>
          <p:nvPr/>
        </p:nvSpPr>
        <p:spPr bwMode="auto">
          <a:xfrm>
            <a:off x="3200400" y="2057400"/>
            <a:ext cx="354013"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0</a:t>
            </a:r>
          </a:p>
          <a:p>
            <a:r>
              <a:rPr lang="en-US" altLang="en-US"/>
              <a:t>1</a:t>
            </a:r>
          </a:p>
          <a:p>
            <a:r>
              <a:rPr lang="en-US" altLang="en-US"/>
              <a:t>2</a:t>
            </a:r>
          </a:p>
          <a:p>
            <a:r>
              <a:rPr lang="en-US" altLang="en-US"/>
              <a:t>3</a:t>
            </a:r>
          </a:p>
          <a:p>
            <a:r>
              <a:rPr lang="en-US" altLang="en-US"/>
              <a:t>4</a:t>
            </a:r>
          </a:p>
          <a:p>
            <a:r>
              <a:rPr lang="en-US" altLang="en-US"/>
              <a:t>5</a:t>
            </a:r>
          </a:p>
          <a:p>
            <a:r>
              <a:rPr lang="en-US" altLang="en-US"/>
              <a:t>6</a:t>
            </a:r>
          </a:p>
          <a:p>
            <a:r>
              <a:rPr lang="en-US" altLang="en-US"/>
              <a:t>7</a:t>
            </a:r>
          </a:p>
          <a:p>
            <a:endParaRPr lang="en-US" altLang="en-US"/>
          </a:p>
        </p:txBody>
      </p:sp>
      <p:sp>
        <p:nvSpPr>
          <p:cNvPr id="84997" name="Line 5"/>
          <p:cNvSpPr>
            <a:spLocks noChangeShapeType="1"/>
          </p:cNvSpPr>
          <p:nvPr/>
        </p:nvSpPr>
        <p:spPr bwMode="auto">
          <a:xfrm>
            <a:off x="1219200" y="27432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998" name="Line 6"/>
          <p:cNvSpPr>
            <a:spLocks noChangeShapeType="1"/>
          </p:cNvSpPr>
          <p:nvPr/>
        </p:nvSpPr>
        <p:spPr bwMode="auto">
          <a:xfrm>
            <a:off x="1219200" y="35052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999" name="Line 7"/>
          <p:cNvSpPr>
            <a:spLocks noChangeShapeType="1"/>
          </p:cNvSpPr>
          <p:nvPr/>
        </p:nvSpPr>
        <p:spPr bwMode="auto">
          <a:xfrm>
            <a:off x="1219200" y="44196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0" name="Text Box 8"/>
          <p:cNvSpPr txBox="1">
            <a:spLocks noChangeArrowheads="1"/>
          </p:cNvSpPr>
          <p:nvPr/>
        </p:nvSpPr>
        <p:spPr bwMode="auto">
          <a:xfrm>
            <a:off x="304800" y="1600200"/>
            <a:ext cx="735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 bit</a:t>
            </a:r>
          </a:p>
          <a:p>
            <a:r>
              <a:rPr lang="en-US" altLang="en-US" sz="2000"/>
              <a:t>input</a:t>
            </a:r>
            <a:endParaRPr lang="en-US" altLang="en-US"/>
          </a:p>
        </p:txBody>
      </p:sp>
      <p:sp>
        <p:nvSpPr>
          <p:cNvPr id="85001" name="Text Box 9"/>
          <p:cNvSpPr txBox="1">
            <a:spLocks noChangeArrowheads="1"/>
          </p:cNvSpPr>
          <p:nvPr/>
        </p:nvSpPr>
        <p:spPr bwMode="auto">
          <a:xfrm>
            <a:off x="838200" y="25146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0</a:t>
            </a:r>
          </a:p>
        </p:txBody>
      </p:sp>
      <p:sp>
        <p:nvSpPr>
          <p:cNvPr id="85002" name="Text Box 10"/>
          <p:cNvSpPr txBox="1">
            <a:spLocks noChangeArrowheads="1"/>
          </p:cNvSpPr>
          <p:nvPr/>
        </p:nvSpPr>
        <p:spPr bwMode="auto">
          <a:xfrm>
            <a:off x="838200" y="32766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5003" name="Text Box 11"/>
          <p:cNvSpPr txBox="1">
            <a:spLocks noChangeArrowheads="1"/>
          </p:cNvSpPr>
          <p:nvPr/>
        </p:nvSpPr>
        <p:spPr bwMode="auto">
          <a:xfrm>
            <a:off x="838200" y="4114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0</a:t>
            </a:r>
          </a:p>
        </p:txBody>
      </p:sp>
      <p:sp>
        <p:nvSpPr>
          <p:cNvPr id="85004" name="Rectangle 12"/>
          <p:cNvSpPr>
            <a:spLocks noChangeArrowheads="1"/>
          </p:cNvSpPr>
          <p:nvPr/>
        </p:nvSpPr>
        <p:spPr bwMode="auto">
          <a:xfrm>
            <a:off x="4876800" y="1981200"/>
            <a:ext cx="1600200" cy="3200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6" name="Text Box 14"/>
          <p:cNvSpPr txBox="1">
            <a:spLocks noChangeArrowheads="1"/>
          </p:cNvSpPr>
          <p:nvPr/>
        </p:nvSpPr>
        <p:spPr bwMode="auto">
          <a:xfrm>
            <a:off x="4860925" y="2020888"/>
            <a:ext cx="354013"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0</a:t>
            </a:r>
          </a:p>
          <a:p>
            <a:r>
              <a:rPr lang="en-US" altLang="en-US"/>
              <a:t>1</a:t>
            </a:r>
          </a:p>
          <a:p>
            <a:r>
              <a:rPr lang="en-US" altLang="en-US"/>
              <a:t>2</a:t>
            </a:r>
          </a:p>
          <a:p>
            <a:r>
              <a:rPr lang="en-US" altLang="en-US"/>
              <a:t>3</a:t>
            </a:r>
          </a:p>
          <a:p>
            <a:r>
              <a:rPr lang="en-US" altLang="en-US"/>
              <a:t>4</a:t>
            </a:r>
          </a:p>
          <a:p>
            <a:r>
              <a:rPr lang="en-US" altLang="en-US"/>
              <a:t>5</a:t>
            </a:r>
          </a:p>
          <a:p>
            <a:r>
              <a:rPr lang="en-US" altLang="en-US"/>
              <a:t>6</a:t>
            </a:r>
          </a:p>
          <a:p>
            <a:r>
              <a:rPr lang="en-US" altLang="en-US"/>
              <a:t>7</a:t>
            </a:r>
          </a:p>
          <a:p>
            <a:endParaRPr lang="en-US" altLang="en-US"/>
          </a:p>
        </p:txBody>
      </p:sp>
      <p:sp>
        <p:nvSpPr>
          <p:cNvPr id="85007" name="Line 15"/>
          <p:cNvSpPr>
            <a:spLocks noChangeShapeType="1"/>
          </p:cNvSpPr>
          <p:nvPr/>
        </p:nvSpPr>
        <p:spPr bwMode="auto">
          <a:xfrm>
            <a:off x="6553200" y="27432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8" name="Line 16"/>
          <p:cNvSpPr>
            <a:spLocks noChangeShapeType="1"/>
          </p:cNvSpPr>
          <p:nvPr/>
        </p:nvSpPr>
        <p:spPr bwMode="auto">
          <a:xfrm>
            <a:off x="6553200" y="35052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9" name="Line 17"/>
          <p:cNvSpPr>
            <a:spLocks noChangeShapeType="1"/>
          </p:cNvSpPr>
          <p:nvPr/>
        </p:nvSpPr>
        <p:spPr bwMode="auto">
          <a:xfrm>
            <a:off x="6553200" y="44958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0" name="Line 18"/>
          <p:cNvSpPr>
            <a:spLocks noChangeShapeType="1"/>
          </p:cNvSpPr>
          <p:nvPr/>
        </p:nvSpPr>
        <p:spPr bwMode="auto">
          <a:xfrm>
            <a:off x="3581400" y="2286000"/>
            <a:ext cx="1295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1" name="Line 19"/>
          <p:cNvSpPr>
            <a:spLocks noChangeShapeType="1"/>
          </p:cNvSpPr>
          <p:nvPr/>
        </p:nvSpPr>
        <p:spPr bwMode="auto">
          <a:xfrm>
            <a:off x="3581400" y="2667000"/>
            <a:ext cx="12954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2" name="Line 20"/>
          <p:cNvSpPr>
            <a:spLocks noChangeShapeType="1"/>
          </p:cNvSpPr>
          <p:nvPr/>
        </p:nvSpPr>
        <p:spPr bwMode="auto">
          <a:xfrm>
            <a:off x="3581400" y="3048000"/>
            <a:ext cx="1295400" cy="1371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3" name="Line 21"/>
          <p:cNvSpPr>
            <a:spLocks noChangeShapeType="1"/>
          </p:cNvSpPr>
          <p:nvPr/>
        </p:nvSpPr>
        <p:spPr bwMode="auto">
          <a:xfrm flipV="1">
            <a:off x="3581400" y="2667000"/>
            <a:ext cx="12954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5" name="Line 23"/>
          <p:cNvSpPr>
            <a:spLocks noChangeShapeType="1"/>
          </p:cNvSpPr>
          <p:nvPr/>
        </p:nvSpPr>
        <p:spPr bwMode="auto">
          <a:xfrm>
            <a:off x="3581400" y="3810000"/>
            <a:ext cx="12954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6" name="Line 24"/>
          <p:cNvSpPr>
            <a:spLocks noChangeShapeType="1"/>
          </p:cNvSpPr>
          <p:nvPr/>
        </p:nvSpPr>
        <p:spPr bwMode="auto">
          <a:xfrm flipV="1">
            <a:off x="3581400" y="2286000"/>
            <a:ext cx="12954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7" name="Line 25"/>
          <p:cNvSpPr>
            <a:spLocks noChangeShapeType="1"/>
          </p:cNvSpPr>
          <p:nvPr/>
        </p:nvSpPr>
        <p:spPr bwMode="auto">
          <a:xfrm flipV="1">
            <a:off x="3581400" y="4114800"/>
            <a:ext cx="12954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8" name="Line 26"/>
          <p:cNvSpPr>
            <a:spLocks noChangeShapeType="1"/>
          </p:cNvSpPr>
          <p:nvPr/>
        </p:nvSpPr>
        <p:spPr bwMode="auto">
          <a:xfrm flipV="1">
            <a:off x="3581400" y="3352800"/>
            <a:ext cx="129540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20" name="Text Box 28"/>
          <p:cNvSpPr txBox="1">
            <a:spLocks noChangeArrowheads="1"/>
          </p:cNvSpPr>
          <p:nvPr/>
        </p:nvSpPr>
        <p:spPr bwMode="auto">
          <a:xfrm>
            <a:off x="7299325" y="2478088"/>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1</a:t>
            </a:r>
          </a:p>
        </p:txBody>
      </p:sp>
      <p:sp>
        <p:nvSpPr>
          <p:cNvPr id="85021" name="Text Box 29"/>
          <p:cNvSpPr txBox="1">
            <a:spLocks noChangeArrowheads="1"/>
          </p:cNvSpPr>
          <p:nvPr/>
        </p:nvSpPr>
        <p:spPr bwMode="auto">
          <a:xfrm>
            <a:off x="7375525" y="3240088"/>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5022" name="Text Box 30"/>
          <p:cNvSpPr txBox="1">
            <a:spLocks noChangeArrowheads="1"/>
          </p:cNvSpPr>
          <p:nvPr/>
        </p:nvSpPr>
        <p:spPr bwMode="auto">
          <a:xfrm>
            <a:off x="7375525" y="4230688"/>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0</a:t>
            </a:r>
          </a:p>
        </p:txBody>
      </p:sp>
      <p:sp>
        <p:nvSpPr>
          <p:cNvPr id="85023" name="Text Box 31"/>
          <p:cNvSpPr txBox="1">
            <a:spLocks noChangeArrowheads="1"/>
          </p:cNvSpPr>
          <p:nvPr/>
        </p:nvSpPr>
        <p:spPr bwMode="auto">
          <a:xfrm>
            <a:off x="7185025" y="1600200"/>
            <a:ext cx="10445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3 bit</a:t>
            </a:r>
          </a:p>
          <a:p>
            <a:r>
              <a:rPr lang="en-US" altLang="en-US" sz="2000"/>
              <a:t>output</a:t>
            </a:r>
          </a:p>
        </p:txBody>
      </p:sp>
      <p:sp>
        <p:nvSpPr>
          <p:cNvPr id="85024" name="Text Box 32"/>
          <p:cNvSpPr txBox="1">
            <a:spLocks noChangeArrowheads="1"/>
          </p:cNvSpPr>
          <p:nvPr/>
        </p:nvSpPr>
        <p:spPr bwMode="auto">
          <a:xfrm>
            <a:off x="990600" y="5410200"/>
            <a:ext cx="6573838" cy="103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Word size of 3 bits =&gt; mapping of 2</a:t>
            </a:r>
            <a:r>
              <a:rPr lang="en-US" altLang="en-US" baseline="30000"/>
              <a:t>3</a:t>
            </a:r>
            <a:r>
              <a:rPr lang="en-US" altLang="en-US"/>
              <a:t> = 8 values</a:t>
            </a:r>
          </a:p>
          <a:p>
            <a:endParaRPr lang="en-US" altLang="en-US" sz="1400"/>
          </a:p>
          <a:p>
            <a:r>
              <a:rPr lang="en-US" altLang="en-US">
                <a:solidFill>
                  <a:schemeClr val="accent1"/>
                </a:solidFill>
              </a:rPr>
              <a:t>Note:  mapping can be reversed</a:t>
            </a:r>
            <a:endParaRPr lang="en-US" altLang="en-US" sz="2000">
              <a:solidFill>
                <a:schemeClr val="accent1"/>
              </a:solidFill>
            </a:endParaRPr>
          </a:p>
        </p:txBody>
      </p:sp>
      <p:sp>
        <p:nvSpPr>
          <p:cNvPr id="85025" name="Rectangle 33"/>
          <p:cNvSpPr>
            <a:spLocks noChangeArrowheads="1"/>
          </p:cNvSpPr>
          <p:nvPr/>
        </p:nvSpPr>
        <p:spPr bwMode="auto">
          <a:xfrm>
            <a:off x="1676400" y="1752600"/>
            <a:ext cx="5105400" cy="3657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645688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Date Placeholder 2"/>
          <p:cNvSpPr>
            <a:spLocks noGrp="1"/>
          </p:cNvSpPr>
          <p:nvPr>
            <p:ph type="dt" sz="half" idx="10"/>
          </p:nvPr>
        </p:nvSpPr>
        <p:spPr/>
        <p:txBody>
          <a:bodyPr/>
          <a:lstStyle/>
          <a:p>
            <a:r>
              <a:rPr lang="en-US" altLang="en-US"/>
              <a:t>September, 2006</a:t>
            </a:r>
          </a:p>
        </p:txBody>
      </p:sp>
      <p:sp>
        <p:nvSpPr>
          <p:cNvPr id="86018" name="Rectangle 2"/>
          <p:cNvSpPr>
            <a:spLocks noGrp="1" noChangeArrowheads="1"/>
          </p:cNvSpPr>
          <p:nvPr>
            <p:ph type="title"/>
          </p:nvPr>
        </p:nvSpPr>
        <p:spPr/>
        <p:txBody>
          <a:bodyPr/>
          <a:lstStyle/>
          <a:p>
            <a:r>
              <a:rPr lang="en-US" altLang="en-US"/>
              <a:t>P-box (permutation)</a:t>
            </a:r>
          </a:p>
        </p:txBody>
      </p:sp>
      <p:sp>
        <p:nvSpPr>
          <p:cNvPr id="86024" name="Text Box 8"/>
          <p:cNvSpPr txBox="1">
            <a:spLocks noChangeArrowheads="1"/>
          </p:cNvSpPr>
          <p:nvPr/>
        </p:nvSpPr>
        <p:spPr bwMode="auto">
          <a:xfrm>
            <a:off x="304800" y="1600200"/>
            <a:ext cx="735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 bit</a:t>
            </a:r>
          </a:p>
          <a:p>
            <a:r>
              <a:rPr lang="en-US" altLang="en-US" sz="2000"/>
              <a:t>input</a:t>
            </a:r>
            <a:endParaRPr lang="en-US" altLang="en-US"/>
          </a:p>
        </p:txBody>
      </p:sp>
      <p:sp>
        <p:nvSpPr>
          <p:cNvPr id="86042" name="Text Box 26"/>
          <p:cNvSpPr txBox="1">
            <a:spLocks noChangeArrowheads="1"/>
          </p:cNvSpPr>
          <p:nvPr/>
        </p:nvSpPr>
        <p:spPr bwMode="auto">
          <a:xfrm>
            <a:off x="3657600" y="3352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43" name="Text Box 27"/>
          <p:cNvSpPr txBox="1">
            <a:spLocks noChangeArrowheads="1"/>
          </p:cNvSpPr>
          <p:nvPr/>
        </p:nvSpPr>
        <p:spPr bwMode="auto">
          <a:xfrm>
            <a:off x="3657600" y="38862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44" name="Text Box 28"/>
          <p:cNvSpPr txBox="1">
            <a:spLocks noChangeArrowheads="1"/>
          </p:cNvSpPr>
          <p:nvPr/>
        </p:nvSpPr>
        <p:spPr bwMode="auto">
          <a:xfrm>
            <a:off x="3657600" y="27432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0</a:t>
            </a:r>
          </a:p>
        </p:txBody>
      </p:sp>
      <p:sp>
        <p:nvSpPr>
          <p:cNvPr id="86019" name="Rectangle 3"/>
          <p:cNvSpPr>
            <a:spLocks noChangeArrowheads="1"/>
          </p:cNvSpPr>
          <p:nvPr/>
        </p:nvSpPr>
        <p:spPr bwMode="auto">
          <a:xfrm>
            <a:off x="1295400" y="1828800"/>
            <a:ext cx="1676400" cy="3505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1" name="Line 5"/>
          <p:cNvSpPr>
            <a:spLocks noChangeShapeType="1"/>
          </p:cNvSpPr>
          <p:nvPr/>
        </p:nvSpPr>
        <p:spPr bwMode="auto">
          <a:xfrm>
            <a:off x="609600" y="24384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2" name="Line 6"/>
          <p:cNvSpPr>
            <a:spLocks noChangeShapeType="1"/>
          </p:cNvSpPr>
          <p:nvPr/>
        </p:nvSpPr>
        <p:spPr bwMode="auto">
          <a:xfrm>
            <a:off x="609600" y="35814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3" name="Line 7"/>
          <p:cNvSpPr>
            <a:spLocks noChangeShapeType="1"/>
          </p:cNvSpPr>
          <p:nvPr/>
        </p:nvSpPr>
        <p:spPr bwMode="auto">
          <a:xfrm>
            <a:off x="609600" y="41148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5" name="Text Box 9"/>
          <p:cNvSpPr txBox="1">
            <a:spLocks noChangeArrowheads="1"/>
          </p:cNvSpPr>
          <p:nvPr/>
        </p:nvSpPr>
        <p:spPr bwMode="auto">
          <a:xfrm>
            <a:off x="304800" y="2209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26" name="Text Box 10"/>
          <p:cNvSpPr txBox="1">
            <a:spLocks noChangeArrowheads="1"/>
          </p:cNvSpPr>
          <p:nvPr/>
        </p:nvSpPr>
        <p:spPr bwMode="auto">
          <a:xfrm>
            <a:off x="304800" y="3352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27" name="Text Box 11"/>
          <p:cNvSpPr txBox="1">
            <a:spLocks noChangeArrowheads="1"/>
          </p:cNvSpPr>
          <p:nvPr/>
        </p:nvSpPr>
        <p:spPr bwMode="auto">
          <a:xfrm>
            <a:off x="304800" y="38100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0</a:t>
            </a:r>
          </a:p>
        </p:txBody>
      </p:sp>
      <p:sp>
        <p:nvSpPr>
          <p:cNvPr id="86047" name="Line 31"/>
          <p:cNvSpPr>
            <a:spLocks noChangeShapeType="1"/>
          </p:cNvSpPr>
          <p:nvPr/>
        </p:nvSpPr>
        <p:spPr bwMode="auto">
          <a:xfrm>
            <a:off x="609600" y="29718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48" name="Text Box 32"/>
          <p:cNvSpPr txBox="1">
            <a:spLocks noChangeArrowheads="1"/>
          </p:cNvSpPr>
          <p:nvPr/>
        </p:nvSpPr>
        <p:spPr bwMode="auto">
          <a:xfrm>
            <a:off x="304800" y="27432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50" name="Line 34"/>
          <p:cNvSpPr>
            <a:spLocks noChangeShapeType="1"/>
          </p:cNvSpPr>
          <p:nvPr/>
        </p:nvSpPr>
        <p:spPr bwMode="auto">
          <a:xfrm>
            <a:off x="2971800" y="24384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1" name="Line 35"/>
          <p:cNvSpPr>
            <a:spLocks noChangeShapeType="1"/>
          </p:cNvSpPr>
          <p:nvPr/>
        </p:nvSpPr>
        <p:spPr bwMode="auto">
          <a:xfrm>
            <a:off x="2971800" y="35814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2" name="Line 36"/>
          <p:cNvSpPr>
            <a:spLocks noChangeShapeType="1"/>
          </p:cNvSpPr>
          <p:nvPr/>
        </p:nvSpPr>
        <p:spPr bwMode="auto">
          <a:xfrm>
            <a:off x="2971800" y="41148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3" name="Line 37"/>
          <p:cNvSpPr>
            <a:spLocks noChangeShapeType="1"/>
          </p:cNvSpPr>
          <p:nvPr/>
        </p:nvSpPr>
        <p:spPr bwMode="auto">
          <a:xfrm>
            <a:off x="2971800" y="29718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4" name="Text Box 38"/>
          <p:cNvSpPr txBox="1">
            <a:spLocks noChangeArrowheads="1"/>
          </p:cNvSpPr>
          <p:nvPr/>
        </p:nvSpPr>
        <p:spPr bwMode="auto">
          <a:xfrm>
            <a:off x="3660775" y="2173288"/>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55" name="Line 39"/>
          <p:cNvSpPr>
            <a:spLocks noChangeShapeType="1"/>
          </p:cNvSpPr>
          <p:nvPr/>
        </p:nvSpPr>
        <p:spPr bwMode="auto">
          <a:xfrm flipV="1">
            <a:off x="1295400" y="2971800"/>
            <a:ext cx="1676400" cy="1143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6" name="Line 40"/>
          <p:cNvSpPr>
            <a:spLocks noChangeShapeType="1"/>
          </p:cNvSpPr>
          <p:nvPr/>
        </p:nvSpPr>
        <p:spPr bwMode="auto">
          <a:xfrm>
            <a:off x="1295400" y="2438400"/>
            <a:ext cx="1676400" cy="1143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7" name="Line 41"/>
          <p:cNvSpPr>
            <a:spLocks noChangeShapeType="1"/>
          </p:cNvSpPr>
          <p:nvPr/>
        </p:nvSpPr>
        <p:spPr bwMode="auto">
          <a:xfrm flipV="1">
            <a:off x="1295400" y="2438400"/>
            <a:ext cx="16764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8" name="Line 42"/>
          <p:cNvSpPr>
            <a:spLocks noChangeShapeType="1"/>
          </p:cNvSpPr>
          <p:nvPr/>
        </p:nvSpPr>
        <p:spPr bwMode="auto">
          <a:xfrm>
            <a:off x="1295400" y="3581400"/>
            <a:ext cx="16764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61" name="Text Box 45"/>
          <p:cNvSpPr txBox="1">
            <a:spLocks noChangeArrowheads="1"/>
          </p:cNvSpPr>
          <p:nvPr/>
        </p:nvSpPr>
        <p:spPr bwMode="auto">
          <a:xfrm>
            <a:off x="7848600" y="32766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62" name="Text Box 46"/>
          <p:cNvSpPr txBox="1">
            <a:spLocks noChangeArrowheads="1"/>
          </p:cNvSpPr>
          <p:nvPr/>
        </p:nvSpPr>
        <p:spPr bwMode="auto">
          <a:xfrm>
            <a:off x="7848600" y="38100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63" name="Text Box 47"/>
          <p:cNvSpPr txBox="1">
            <a:spLocks noChangeArrowheads="1"/>
          </p:cNvSpPr>
          <p:nvPr/>
        </p:nvSpPr>
        <p:spPr bwMode="auto">
          <a:xfrm>
            <a:off x="7848600" y="26670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0</a:t>
            </a:r>
          </a:p>
        </p:txBody>
      </p:sp>
      <p:sp>
        <p:nvSpPr>
          <p:cNvPr id="86065" name="Rectangle 49"/>
          <p:cNvSpPr>
            <a:spLocks noChangeArrowheads="1"/>
          </p:cNvSpPr>
          <p:nvPr/>
        </p:nvSpPr>
        <p:spPr bwMode="auto">
          <a:xfrm>
            <a:off x="5486400" y="1752600"/>
            <a:ext cx="1676400" cy="3505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66" name="Line 50"/>
          <p:cNvSpPr>
            <a:spLocks noChangeShapeType="1"/>
          </p:cNvSpPr>
          <p:nvPr/>
        </p:nvSpPr>
        <p:spPr bwMode="auto">
          <a:xfrm>
            <a:off x="4800600" y="23622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67" name="Line 51"/>
          <p:cNvSpPr>
            <a:spLocks noChangeShapeType="1"/>
          </p:cNvSpPr>
          <p:nvPr/>
        </p:nvSpPr>
        <p:spPr bwMode="auto">
          <a:xfrm>
            <a:off x="4800600" y="35052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68" name="Line 52"/>
          <p:cNvSpPr>
            <a:spLocks noChangeShapeType="1"/>
          </p:cNvSpPr>
          <p:nvPr/>
        </p:nvSpPr>
        <p:spPr bwMode="auto">
          <a:xfrm>
            <a:off x="4800600" y="40386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69" name="Text Box 53"/>
          <p:cNvSpPr txBox="1">
            <a:spLocks noChangeArrowheads="1"/>
          </p:cNvSpPr>
          <p:nvPr/>
        </p:nvSpPr>
        <p:spPr bwMode="auto">
          <a:xfrm>
            <a:off x="4495800" y="21336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70" name="Text Box 54"/>
          <p:cNvSpPr txBox="1">
            <a:spLocks noChangeArrowheads="1"/>
          </p:cNvSpPr>
          <p:nvPr/>
        </p:nvSpPr>
        <p:spPr bwMode="auto">
          <a:xfrm>
            <a:off x="4495800" y="32766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71" name="Text Box 55"/>
          <p:cNvSpPr txBox="1">
            <a:spLocks noChangeArrowheads="1"/>
          </p:cNvSpPr>
          <p:nvPr/>
        </p:nvSpPr>
        <p:spPr bwMode="auto">
          <a:xfrm>
            <a:off x="4495800" y="3733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0</a:t>
            </a:r>
          </a:p>
        </p:txBody>
      </p:sp>
      <p:sp>
        <p:nvSpPr>
          <p:cNvPr id="86072" name="Line 56"/>
          <p:cNvSpPr>
            <a:spLocks noChangeShapeType="1"/>
          </p:cNvSpPr>
          <p:nvPr/>
        </p:nvSpPr>
        <p:spPr bwMode="auto">
          <a:xfrm>
            <a:off x="4800600" y="28956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73" name="Text Box 57"/>
          <p:cNvSpPr txBox="1">
            <a:spLocks noChangeArrowheads="1"/>
          </p:cNvSpPr>
          <p:nvPr/>
        </p:nvSpPr>
        <p:spPr bwMode="auto">
          <a:xfrm>
            <a:off x="4495800" y="26670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74" name="Line 58"/>
          <p:cNvSpPr>
            <a:spLocks noChangeShapeType="1"/>
          </p:cNvSpPr>
          <p:nvPr/>
        </p:nvSpPr>
        <p:spPr bwMode="auto">
          <a:xfrm>
            <a:off x="7162800" y="23622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75" name="Line 59"/>
          <p:cNvSpPr>
            <a:spLocks noChangeShapeType="1"/>
          </p:cNvSpPr>
          <p:nvPr/>
        </p:nvSpPr>
        <p:spPr bwMode="auto">
          <a:xfrm>
            <a:off x="7162800" y="35052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76" name="Line 60"/>
          <p:cNvSpPr>
            <a:spLocks noChangeShapeType="1"/>
          </p:cNvSpPr>
          <p:nvPr/>
        </p:nvSpPr>
        <p:spPr bwMode="auto">
          <a:xfrm>
            <a:off x="7162800" y="40386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77" name="Line 61"/>
          <p:cNvSpPr>
            <a:spLocks noChangeShapeType="1"/>
          </p:cNvSpPr>
          <p:nvPr/>
        </p:nvSpPr>
        <p:spPr bwMode="auto">
          <a:xfrm>
            <a:off x="7162800" y="28956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78" name="Text Box 62"/>
          <p:cNvSpPr txBox="1">
            <a:spLocks noChangeArrowheads="1"/>
          </p:cNvSpPr>
          <p:nvPr/>
        </p:nvSpPr>
        <p:spPr bwMode="auto">
          <a:xfrm>
            <a:off x="7851775" y="2097088"/>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p>
        </p:txBody>
      </p:sp>
      <p:sp>
        <p:nvSpPr>
          <p:cNvPr id="86079" name="Line 63"/>
          <p:cNvSpPr>
            <a:spLocks noChangeShapeType="1"/>
          </p:cNvSpPr>
          <p:nvPr/>
        </p:nvSpPr>
        <p:spPr bwMode="auto">
          <a:xfrm flipV="1">
            <a:off x="5486400" y="2895600"/>
            <a:ext cx="1676400" cy="1143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80" name="Line 64"/>
          <p:cNvSpPr>
            <a:spLocks noChangeShapeType="1"/>
          </p:cNvSpPr>
          <p:nvPr/>
        </p:nvSpPr>
        <p:spPr bwMode="auto">
          <a:xfrm>
            <a:off x="5486400" y="2362200"/>
            <a:ext cx="1676400" cy="1143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83" name="Text Box 67"/>
          <p:cNvSpPr txBox="1">
            <a:spLocks noChangeArrowheads="1"/>
          </p:cNvSpPr>
          <p:nvPr/>
        </p:nvSpPr>
        <p:spPr bwMode="auto">
          <a:xfrm>
            <a:off x="1219200" y="5638800"/>
            <a:ext cx="35829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Example 1            </a:t>
            </a:r>
          </a:p>
          <a:p>
            <a:r>
              <a:rPr lang="en-US" altLang="en-US"/>
              <a:t>               </a:t>
            </a:r>
            <a:r>
              <a:rPr lang="en-US" altLang="en-US">
                <a:solidFill>
                  <a:schemeClr val="accent1"/>
                </a:solidFill>
              </a:rPr>
              <a:t>Note: reversible</a:t>
            </a:r>
          </a:p>
        </p:txBody>
      </p:sp>
      <p:sp>
        <p:nvSpPr>
          <p:cNvPr id="86084" name="Text Box 68"/>
          <p:cNvSpPr txBox="1">
            <a:spLocks noChangeArrowheads="1"/>
          </p:cNvSpPr>
          <p:nvPr/>
        </p:nvSpPr>
        <p:spPr bwMode="auto">
          <a:xfrm>
            <a:off x="5089525" y="5602288"/>
            <a:ext cx="31670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Example 2 - swap two</a:t>
            </a:r>
          </a:p>
          <a:p>
            <a:r>
              <a:rPr lang="en-US" altLang="en-US"/>
              <a:t>halves of input</a:t>
            </a:r>
          </a:p>
        </p:txBody>
      </p:sp>
      <p:sp>
        <p:nvSpPr>
          <p:cNvPr id="86085" name="Line 69"/>
          <p:cNvSpPr>
            <a:spLocks noChangeShapeType="1"/>
          </p:cNvSpPr>
          <p:nvPr/>
        </p:nvSpPr>
        <p:spPr bwMode="auto">
          <a:xfrm>
            <a:off x="5486400" y="2895600"/>
            <a:ext cx="1676400" cy="1143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86" name="Line 70"/>
          <p:cNvSpPr>
            <a:spLocks noChangeShapeType="1"/>
          </p:cNvSpPr>
          <p:nvPr/>
        </p:nvSpPr>
        <p:spPr bwMode="auto">
          <a:xfrm flipV="1">
            <a:off x="5486400" y="2362200"/>
            <a:ext cx="1676400" cy="1143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8825486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lide Number Placeholder 8"/>
          <p:cNvSpPr>
            <a:spLocks noGrp="1"/>
          </p:cNvSpPr>
          <p:nvPr>
            <p:ph type="sldNum" sz="quarter" idx="12"/>
          </p:nvPr>
        </p:nvSpPr>
        <p:spPr/>
        <p:txBody>
          <a:bodyPr/>
          <a:lstStyle/>
          <a:p>
            <a:fld id="{B3A00E76-00E1-4D55-BC9B-49F0B7923BB4}" type="slidenum">
              <a:rPr lang="en-US" altLang="en-US"/>
              <a:pPr/>
              <a:t>45</a:t>
            </a:fld>
            <a:endParaRPr lang="en-US" altLang="en-US"/>
          </a:p>
        </p:txBody>
      </p:sp>
      <p:graphicFrame>
        <p:nvGraphicFramePr>
          <p:cNvPr id="426135" name="Group 151"/>
          <p:cNvGraphicFramePr>
            <a:graphicFrameLocks noGrp="1"/>
          </p:cNvGraphicFramePr>
          <p:nvPr>
            <p:ph sz="quarter" idx="1"/>
          </p:nvPr>
        </p:nvGraphicFramePr>
        <p:xfrm>
          <a:off x="5029200" y="1981200"/>
          <a:ext cx="1295400" cy="2590800"/>
        </p:xfrm>
        <a:graphic>
          <a:graphicData uri="http://schemas.openxmlformats.org/drawingml/2006/table">
            <a:tbl>
              <a:tblPr/>
              <a:tblGrid>
                <a:gridCol w="647700"/>
                <a:gridCol w="647700"/>
              </a:tblGrid>
              <a:tr h="3127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26133" name="Group 149"/>
          <p:cNvGraphicFramePr>
            <a:graphicFrameLocks noGrp="1"/>
          </p:cNvGraphicFramePr>
          <p:nvPr>
            <p:ph sz="quarter" idx="2"/>
          </p:nvPr>
        </p:nvGraphicFramePr>
        <p:xfrm>
          <a:off x="1447800" y="1981200"/>
          <a:ext cx="1295400" cy="2590800"/>
        </p:xfrm>
        <a:graphic>
          <a:graphicData uri="http://schemas.openxmlformats.org/drawingml/2006/table">
            <a:tbl>
              <a:tblPr/>
              <a:tblGrid>
                <a:gridCol w="647700"/>
                <a:gridCol w="647700"/>
              </a:tblGrid>
              <a:tr h="355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26132" name="Group 148"/>
          <p:cNvGraphicFramePr>
            <a:graphicFrameLocks noGrp="1"/>
          </p:cNvGraphicFramePr>
          <p:nvPr>
            <p:ph sz="quarter" idx="3"/>
          </p:nvPr>
        </p:nvGraphicFramePr>
        <p:xfrm>
          <a:off x="6781800" y="1981200"/>
          <a:ext cx="1295400" cy="2590800"/>
        </p:xfrm>
        <a:graphic>
          <a:graphicData uri="http://schemas.openxmlformats.org/drawingml/2006/table">
            <a:tbl>
              <a:tblPr/>
              <a:tblGrid>
                <a:gridCol w="647700"/>
                <a:gridCol w="647700"/>
              </a:tblGrid>
              <a:tr h="350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26131" name="Group 147"/>
          <p:cNvGraphicFramePr>
            <a:graphicFrameLocks noGrp="1"/>
          </p:cNvGraphicFramePr>
          <p:nvPr>
            <p:ph sz="quarter" idx="4"/>
          </p:nvPr>
        </p:nvGraphicFramePr>
        <p:xfrm>
          <a:off x="3276600" y="1981200"/>
          <a:ext cx="1219200" cy="2590800"/>
        </p:xfrm>
        <a:graphic>
          <a:graphicData uri="http://schemas.openxmlformats.org/drawingml/2006/table">
            <a:tbl>
              <a:tblPr/>
              <a:tblGrid>
                <a:gridCol w="609600"/>
                <a:gridCol w="609600"/>
              </a:tblGrid>
              <a:tr h="350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6107" name="Text Box 123"/>
          <p:cNvSpPr txBox="1">
            <a:spLocks noChangeArrowheads="1"/>
          </p:cNvSpPr>
          <p:nvPr/>
        </p:nvSpPr>
        <p:spPr bwMode="auto">
          <a:xfrm>
            <a:off x="1463675" y="137160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Key 00</a:t>
            </a:r>
          </a:p>
        </p:txBody>
      </p:sp>
      <p:sp>
        <p:nvSpPr>
          <p:cNvPr id="426108" name="Text Box 124"/>
          <p:cNvSpPr txBox="1">
            <a:spLocks noChangeArrowheads="1"/>
          </p:cNvSpPr>
          <p:nvPr/>
        </p:nvSpPr>
        <p:spPr bwMode="auto">
          <a:xfrm>
            <a:off x="3232150" y="137160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Key 01</a:t>
            </a:r>
          </a:p>
        </p:txBody>
      </p:sp>
      <p:sp>
        <p:nvSpPr>
          <p:cNvPr id="426109" name="Text Box 125"/>
          <p:cNvSpPr txBox="1">
            <a:spLocks noChangeArrowheads="1"/>
          </p:cNvSpPr>
          <p:nvPr/>
        </p:nvSpPr>
        <p:spPr bwMode="auto">
          <a:xfrm>
            <a:off x="5060950" y="137160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Key 10</a:t>
            </a:r>
          </a:p>
        </p:txBody>
      </p:sp>
      <p:sp>
        <p:nvSpPr>
          <p:cNvPr id="426110" name="Text Box 126"/>
          <p:cNvSpPr txBox="1">
            <a:spLocks noChangeArrowheads="1"/>
          </p:cNvSpPr>
          <p:nvPr/>
        </p:nvSpPr>
        <p:spPr bwMode="auto">
          <a:xfrm>
            <a:off x="6813550" y="137160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Key 11</a:t>
            </a:r>
          </a:p>
        </p:txBody>
      </p:sp>
      <p:sp>
        <p:nvSpPr>
          <p:cNvPr id="426112" name="Rectangle 128"/>
          <p:cNvSpPr>
            <a:spLocks noChangeArrowheads="1"/>
          </p:cNvSpPr>
          <p:nvPr/>
        </p:nvSpPr>
        <p:spPr bwMode="auto">
          <a:xfrm>
            <a:off x="4800600" y="5562600"/>
            <a:ext cx="1447800" cy="11430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6113" name="Line 129"/>
          <p:cNvSpPr>
            <a:spLocks noChangeShapeType="1"/>
          </p:cNvSpPr>
          <p:nvPr/>
        </p:nvSpPr>
        <p:spPr bwMode="auto">
          <a:xfrm>
            <a:off x="3962400" y="6096000"/>
            <a:ext cx="838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26114" name="Line 130"/>
          <p:cNvSpPr>
            <a:spLocks noChangeShapeType="1"/>
          </p:cNvSpPr>
          <p:nvPr/>
        </p:nvSpPr>
        <p:spPr bwMode="auto">
          <a:xfrm>
            <a:off x="6248400" y="6096000"/>
            <a:ext cx="838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26115" name="Text Box 131"/>
          <p:cNvSpPr txBox="1">
            <a:spLocks noChangeArrowheads="1"/>
          </p:cNvSpPr>
          <p:nvPr/>
        </p:nvSpPr>
        <p:spPr bwMode="auto">
          <a:xfrm>
            <a:off x="4062413" y="5562600"/>
            <a:ext cx="4603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Tahoma" panose="020B0604030504040204" pitchFamily="34" charset="0"/>
              </a:rPr>
              <a:t>01</a:t>
            </a:r>
          </a:p>
        </p:txBody>
      </p:sp>
      <p:sp>
        <p:nvSpPr>
          <p:cNvPr id="426116" name="Text Box 132"/>
          <p:cNvSpPr txBox="1">
            <a:spLocks noChangeArrowheads="1"/>
          </p:cNvSpPr>
          <p:nvPr/>
        </p:nvSpPr>
        <p:spPr bwMode="auto">
          <a:xfrm>
            <a:off x="6461125" y="5568950"/>
            <a:ext cx="4603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Tahoma" panose="020B0604030504040204" pitchFamily="34" charset="0"/>
              </a:rPr>
              <a:t>00</a:t>
            </a:r>
          </a:p>
        </p:txBody>
      </p:sp>
      <p:sp>
        <p:nvSpPr>
          <p:cNvPr id="426117" name="Line 133"/>
          <p:cNvSpPr>
            <a:spLocks noChangeShapeType="1"/>
          </p:cNvSpPr>
          <p:nvPr/>
        </p:nvSpPr>
        <p:spPr bwMode="auto">
          <a:xfrm>
            <a:off x="5486400" y="5257800"/>
            <a:ext cx="0" cy="304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26118" name="Text Box 134"/>
          <p:cNvSpPr txBox="1">
            <a:spLocks noChangeArrowheads="1"/>
          </p:cNvSpPr>
          <p:nvPr/>
        </p:nvSpPr>
        <p:spPr bwMode="auto">
          <a:xfrm>
            <a:off x="4648200" y="4784725"/>
            <a:ext cx="1681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Tahoma" panose="020B0604030504040204" pitchFamily="34" charset="0"/>
              </a:rPr>
              <a:t>secret key 01</a:t>
            </a:r>
          </a:p>
        </p:txBody>
      </p:sp>
      <p:sp>
        <p:nvSpPr>
          <p:cNvPr id="426119" name="Text Box 135"/>
          <p:cNvSpPr txBox="1">
            <a:spLocks noChangeArrowheads="1"/>
          </p:cNvSpPr>
          <p:nvPr/>
        </p:nvSpPr>
        <p:spPr bwMode="auto">
          <a:xfrm>
            <a:off x="4862513" y="5900738"/>
            <a:ext cx="1368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Tahoma" panose="020B0604030504040204" pitchFamily="34" charset="0"/>
              </a:rPr>
              <a:t>Encryption</a:t>
            </a:r>
          </a:p>
        </p:txBody>
      </p:sp>
      <p:sp>
        <p:nvSpPr>
          <p:cNvPr id="426120" name="Text Box 136"/>
          <p:cNvSpPr txBox="1">
            <a:spLocks noChangeArrowheads="1"/>
          </p:cNvSpPr>
          <p:nvPr/>
        </p:nvSpPr>
        <p:spPr bwMode="auto">
          <a:xfrm>
            <a:off x="1098550" y="990600"/>
            <a:ext cx="7207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 bit block cipher, 2 bit key with encryption function defined by:</a:t>
            </a:r>
          </a:p>
        </p:txBody>
      </p:sp>
      <p:sp>
        <p:nvSpPr>
          <p:cNvPr id="426121" name="Text Box 137"/>
          <p:cNvSpPr txBox="1">
            <a:spLocks noChangeArrowheads="1"/>
          </p:cNvSpPr>
          <p:nvPr/>
        </p:nvSpPr>
        <p:spPr bwMode="auto">
          <a:xfrm>
            <a:off x="304800" y="5105400"/>
            <a:ext cx="3048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In practice, infeasible to store representation of block cipher as tables:  example: 2</a:t>
            </a:r>
            <a:r>
              <a:rPr lang="en-US" altLang="en-US" sz="2000" baseline="30000"/>
              <a:t>128</a:t>
            </a:r>
            <a:r>
              <a:rPr lang="en-US" altLang="en-US" sz="2000"/>
              <a:t> </a:t>
            </a:r>
          </a:p>
        </p:txBody>
      </p:sp>
      <p:sp>
        <p:nvSpPr>
          <p:cNvPr id="426130" name="Rectangle 146"/>
          <p:cNvSpPr>
            <a:spLocks noGrp="1" noChangeArrowheads="1"/>
          </p:cNvSpPr>
          <p:nvPr>
            <p:ph type="title"/>
          </p:nvPr>
        </p:nvSpPr>
        <p:spPr>
          <a:xfrm>
            <a:off x="533400" y="-304800"/>
            <a:ext cx="8229600" cy="1143000"/>
          </a:xfrm>
          <a:noFill/>
          <a:ln/>
        </p:spPr>
        <p:txBody>
          <a:bodyPr lIns="0" tIns="0" rIns="0" bIns="0" anchor="b"/>
          <a:lstStyle/>
          <a:p>
            <a:r>
              <a:rPr lang="en-US" altLang="en-US"/>
              <a:t>Block Ciphers - Definition</a:t>
            </a:r>
          </a:p>
        </p:txBody>
      </p:sp>
    </p:spTree>
    <p:extLst>
      <p:ext uri="{BB962C8B-B14F-4D97-AF65-F5344CB8AC3E}">
        <p14:creationId xmlns:p14="http://schemas.microsoft.com/office/powerpoint/2010/main" val="4001301557"/>
      </p:ext>
    </p:extLst>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September, 2006</a:t>
            </a:r>
          </a:p>
        </p:txBody>
      </p:sp>
      <p:sp>
        <p:nvSpPr>
          <p:cNvPr id="72706" name="Rectangle 2"/>
          <p:cNvSpPr>
            <a:spLocks noGrp="1" noChangeArrowheads="1"/>
          </p:cNvSpPr>
          <p:nvPr>
            <p:ph type="title"/>
          </p:nvPr>
        </p:nvSpPr>
        <p:spPr/>
        <p:txBody>
          <a:bodyPr/>
          <a:lstStyle/>
          <a:p>
            <a:r>
              <a:rPr lang="en-US" altLang="en-US"/>
              <a:t>S-P networks</a:t>
            </a:r>
          </a:p>
        </p:txBody>
      </p:sp>
      <p:sp>
        <p:nvSpPr>
          <p:cNvPr id="72707" name="Rectangle 3"/>
          <p:cNvSpPr>
            <a:spLocks noGrp="1" noChangeArrowheads="1"/>
          </p:cNvSpPr>
          <p:nvPr>
            <p:ph type="body" idx="1"/>
          </p:nvPr>
        </p:nvSpPr>
        <p:spPr>
          <a:xfrm>
            <a:off x="533400" y="1524000"/>
            <a:ext cx="8178800" cy="4171950"/>
          </a:xfrm>
        </p:spPr>
        <p:txBody>
          <a:bodyPr/>
          <a:lstStyle/>
          <a:p>
            <a:endParaRPr lang="en-US" altLang="en-US" dirty="0" smtClean="0">
              <a:solidFill>
                <a:srgbClr val="0070C0"/>
              </a:solidFill>
            </a:endParaRPr>
          </a:p>
          <a:p>
            <a:r>
              <a:rPr lang="en-US" altLang="en-US" dirty="0" smtClean="0">
                <a:solidFill>
                  <a:srgbClr val="0070C0"/>
                </a:solidFill>
              </a:rPr>
              <a:t>Alternate </a:t>
            </a:r>
            <a:r>
              <a:rPr lang="en-US" altLang="en-US" dirty="0">
                <a:solidFill>
                  <a:srgbClr val="0070C0"/>
                </a:solidFill>
              </a:rPr>
              <a:t>S and P </a:t>
            </a:r>
            <a:r>
              <a:rPr lang="en-US" altLang="en-US" dirty="0" smtClean="0">
                <a:solidFill>
                  <a:srgbClr val="0070C0"/>
                </a:solidFill>
              </a:rPr>
              <a:t>boxes</a:t>
            </a:r>
          </a:p>
          <a:p>
            <a:endParaRPr lang="en-US" altLang="en-US" dirty="0">
              <a:solidFill>
                <a:srgbClr val="0070C0"/>
              </a:solidFill>
            </a:endParaRPr>
          </a:p>
          <a:p>
            <a:r>
              <a:rPr lang="en-US" altLang="en-US" dirty="0">
                <a:solidFill>
                  <a:srgbClr val="0070C0"/>
                </a:solidFill>
              </a:rPr>
              <a:t>BUT, in practice we must decrypt as well as </a:t>
            </a:r>
            <a:r>
              <a:rPr lang="en-US" altLang="en-US" dirty="0" smtClean="0">
                <a:solidFill>
                  <a:srgbClr val="0070C0"/>
                </a:solidFill>
              </a:rPr>
              <a:t>encrypt</a:t>
            </a:r>
          </a:p>
          <a:p>
            <a:endParaRPr lang="en-US" altLang="en-US" dirty="0">
              <a:solidFill>
                <a:srgbClr val="0070C0"/>
              </a:solidFill>
            </a:endParaRPr>
          </a:p>
          <a:p>
            <a:r>
              <a:rPr lang="en-US" altLang="en-US" dirty="0">
                <a:solidFill>
                  <a:srgbClr val="0070C0"/>
                </a:solidFill>
              </a:rPr>
              <a:t>so define the sequence of boxes so that precisely the same system will decrypt as well as </a:t>
            </a:r>
            <a:r>
              <a:rPr lang="en-US" altLang="en-US" dirty="0" smtClean="0">
                <a:solidFill>
                  <a:srgbClr val="0070C0"/>
                </a:solidFill>
              </a:rPr>
              <a:t>encrypt</a:t>
            </a:r>
          </a:p>
          <a:p>
            <a:endParaRPr lang="en-US" altLang="en-US" dirty="0">
              <a:solidFill>
                <a:srgbClr val="0070C0"/>
              </a:solidFill>
            </a:endParaRPr>
          </a:p>
          <a:p>
            <a:r>
              <a:rPr lang="en-US" altLang="en-US" dirty="0">
                <a:solidFill>
                  <a:srgbClr val="0070C0"/>
                </a:solidFill>
              </a:rPr>
              <a:t>just run it backwards</a:t>
            </a:r>
          </a:p>
          <a:p>
            <a:endParaRPr lang="en-US" altLang="en-US" dirty="0">
              <a:solidFill>
                <a:srgbClr val="0070C0"/>
              </a:solidFill>
            </a:endParaRPr>
          </a:p>
        </p:txBody>
      </p:sp>
    </p:spTree>
    <p:extLst>
      <p:ext uri="{BB962C8B-B14F-4D97-AF65-F5344CB8AC3E}">
        <p14:creationId xmlns:p14="http://schemas.microsoft.com/office/powerpoint/2010/main" val="5970047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678" y="2209800"/>
            <a:ext cx="8229600" cy="1600200"/>
          </a:xfrm>
        </p:spPr>
        <p:txBody>
          <a:bodyPr/>
          <a:lstStyle/>
          <a:p>
            <a:r>
              <a:rPr lang="en-US" dirty="0" smtClean="0"/>
              <a:t>Class End</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47</a:t>
            </a:fld>
            <a:endParaRPr lang="en-US"/>
          </a:p>
        </p:txBody>
      </p:sp>
      <p:sp>
        <p:nvSpPr>
          <p:cNvPr id="6" name="Footer Placeholder 3"/>
          <p:cNvSpPr>
            <a:spLocks noGrp="1"/>
          </p:cNvSpPr>
          <p:nvPr>
            <p:ph type="ftr" sz="quarter" idx="11"/>
          </p:nvPr>
        </p:nvSpPr>
        <p:spPr>
          <a:xfrm>
            <a:off x="659165" y="6356350"/>
            <a:ext cx="2847975" cy="365125"/>
          </a:xfrm>
        </p:spPr>
        <p:txBody>
          <a:bodyPr/>
          <a:lstStyle/>
          <a:p>
            <a:r>
              <a:rPr lang="en-US" smtClean="0"/>
              <a:t>Computer Security - Ishik</a:t>
            </a:r>
            <a:endParaRPr lang="en-US" dirty="0"/>
          </a:p>
        </p:txBody>
      </p:sp>
    </p:spTree>
    <p:extLst>
      <p:ext uri="{BB962C8B-B14F-4D97-AF65-F5344CB8AC3E}">
        <p14:creationId xmlns:p14="http://schemas.microsoft.com/office/powerpoint/2010/main" val="5938451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678" y="2209800"/>
            <a:ext cx="8229600" cy="1600200"/>
          </a:xfrm>
        </p:spPr>
        <p:txBody>
          <a:bodyPr/>
          <a:lstStyle/>
          <a:p>
            <a:r>
              <a:rPr lang="en-US" dirty="0" smtClean="0"/>
              <a:t>Class End</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
        <p:nvSpPr>
          <p:cNvPr id="6" name="Footer Placeholder 3"/>
          <p:cNvSpPr>
            <a:spLocks noGrp="1"/>
          </p:cNvSpPr>
          <p:nvPr>
            <p:ph type="ftr" sz="quarter" idx="11"/>
          </p:nvPr>
        </p:nvSpPr>
        <p:spPr>
          <a:xfrm>
            <a:off x="659165" y="6356350"/>
            <a:ext cx="2847975" cy="365125"/>
          </a:xfrm>
        </p:spPr>
        <p:txBody>
          <a:bodyPr/>
          <a:lstStyle/>
          <a:p>
            <a:r>
              <a:rPr lang="en-US" smtClean="0"/>
              <a:t>Computer Security - Ishik</a:t>
            </a:r>
            <a:endParaRPr lang="en-US" dirty="0"/>
          </a:p>
        </p:txBody>
      </p:sp>
    </p:spTree>
    <p:extLst>
      <p:ext uri="{BB962C8B-B14F-4D97-AF65-F5344CB8AC3E}">
        <p14:creationId xmlns:p14="http://schemas.microsoft.com/office/powerpoint/2010/main" val="1611400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Playfair Ciphering</a:t>
            </a:r>
            <a:br>
              <a:rPr lang="en-US" dirty="0" smtClean="0"/>
            </a:br>
            <a:r>
              <a:rPr lang="en-US" dirty="0" smtClean="0"/>
              <a:t>Preparation  </a:t>
            </a:r>
            <a:endParaRPr lang="en-US" dirty="0"/>
          </a:p>
        </p:txBody>
      </p:sp>
      <p:sp>
        <p:nvSpPr>
          <p:cNvPr id="3" name="Content Placeholder 2"/>
          <p:cNvSpPr>
            <a:spLocks noGrp="1"/>
          </p:cNvSpPr>
          <p:nvPr>
            <p:ph idx="1"/>
          </p:nvPr>
        </p:nvSpPr>
        <p:spPr/>
        <p:txBody>
          <a:bodyPr vert="horz" lIns="91440" tIns="45720" rIns="91440" bIns="45720" rtlCol="0">
            <a:normAutofit/>
          </a:bodyPr>
          <a:lstStyle/>
          <a:p>
            <a:endParaRPr lang="en-US" altLang="zh-CN" sz="3200" dirty="0">
              <a:solidFill>
                <a:srgbClr val="0070C0"/>
              </a:solidFill>
            </a:endParaRPr>
          </a:p>
          <a:p>
            <a:endParaRPr lang="en-US" altLang="zh-CN" sz="3200" dirty="0">
              <a:solidFill>
                <a:srgbClr val="0070C0"/>
              </a:solidFill>
            </a:endParaRPr>
          </a:p>
          <a:p>
            <a:r>
              <a:rPr lang="en-US" altLang="zh-CN" sz="3200" dirty="0" smtClean="0">
                <a:solidFill>
                  <a:srgbClr val="0070C0"/>
                </a:solidFill>
              </a:rPr>
              <a:t>Preparing the plaintext.</a:t>
            </a:r>
            <a:endParaRPr lang="en-US" altLang="zh-CN" sz="3200" dirty="0">
              <a:solidFill>
                <a:srgbClr val="0070C0"/>
              </a:solidFill>
            </a:endParaRPr>
          </a:p>
          <a:p>
            <a:endParaRPr lang="en-US" altLang="zh-CN" sz="3200" dirty="0">
              <a:solidFill>
                <a:srgbClr val="0070C0"/>
              </a:solidFill>
            </a:endParaRPr>
          </a:p>
          <a:p>
            <a:r>
              <a:rPr lang="en-US" altLang="zh-CN" sz="3200" dirty="0" smtClean="0">
                <a:solidFill>
                  <a:srgbClr val="0070C0"/>
                </a:solidFill>
              </a:rPr>
              <a:t>Preparing the key alphabet esquire.</a:t>
            </a:r>
            <a:endParaRPr lang="en-US" altLang="zh-CN" sz="3200" dirty="0">
              <a:solidFill>
                <a:srgbClr val="0070C0"/>
              </a:solidFill>
            </a:endParaRPr>
          </a:p>
          <a:p>
            <a:endParaRPr lang="en-US" sz="3200"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716848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05252" cy="1600200"/>
          </a:xfrm>
        </p:spPr>
        <p:txBody>
          <a:bodyPr/>
          <a:lstStyle/>
          <a:p>
            <a:pPr algn="l"/>
            <a:r>
              <a:rPr lang="en-US" sz="4000" dirty="0" smtClean="0"/>
              <a:t>Playfair Ciphering Preparation  </a:t>
            </a:r>
            <a:br>
              <a:rPr lang="en-US" sz="4000" dirty="0" smtClean="0"/>
            </a:br>
            <a:r>
              <a:rPr lang="en-US" sz="4000" i="1" dirty="0" smtClean="0"/>
              <a:t>Preparing the plaintext</a:t>
            </a:r>
            <a:endParaRPr lang="en-US" sz="4000" dirty="0"/>
          </a:p>
        </p:txBody>
      </p:sp>
      <p:sp>
        <p:nvSpPr>
          <p:cNvPr id="3" name="Content Placeholder 2"/>
          <p:cNvSpPr>
            <a:spLocks noGrp="1"/>
          </p:cNvSpPr>
          <p:nvPr>
            <p:ph idx="1"/>
          </p:nvPr>
        </p:nvSpPr>
        <p:spPr/>
        <p:txBody>
          <a:bodyPr vert="horz" lIns="91440" tIns="45720" rIns="91440" bIns="45720" rtlCol="0">
            <a:normAutofit/>
          </a:bodyPr>
          <a:lstStyle/>
          <a:p>
            <a:pPr>
              <a:buFontTx/>
              <a:buNone/>
            </a:pPr>
            <a:endParaRPr lang="en-US" altLang="zh-CN" sz="3200" dirty="0">
              <a:solidFill>
                <a:srgbClr val="0070C0"/>
              </a:solidFill>
            </a:endParaRPr>
          </a:p>
          <a:p>
            <a:r>
              <a:rPr lang="en-US" altLang="zh-CN" sz="3200" dirty="0">
                <a:solidFill>
                  <a:srgbClr val="0070C0"/>
                </a:solidFill>
              </a:rPr>
              <a:t>All the letters should be </a:t>
            </a:r>
            <a:r>
              <a:rPr lang="en-US" altLang="zh-CN" sz="3200" dirty="0" smtClean="0">
                <a:solidFill>
                  <a:srgbClr val="0070C0"/>
                </a:solidFill>
              </a:rPr>
              <a:t>written</a:t>
            </a:r>
          </a:p>
          <a:p>
            <a:endParaRPr lang="en-US" altLang="zh-CN" sz="3200" dirty="0" smtClean="0">
              <a:solidFill>
                <a:srgbClr val="0070C0"/>
              </a:solidFill>
            </a:endParaRPr>
          </a:p>
          <a:p>
            <a:pPr lvl="1"/>
            <a:r>
              <a:rPr lang="en-US" altLang="zh-CN" dirty="0" smtClean="0">
                <a:solidFill>
                  <a:srgbClr val="0070C0"/>
                </a:solidFill>
              </a:rPr>
              <a:t> </a:t>
            </a:r>
            <a:r>
              <a:rPr lang="en-US" altLang="zh-CN" dirty="0">
                <a:solidFill>
                  <a:srgbClr val="0070C0"/>
                </a:solidFill>
              </a:rPr>
              <a:t>in capital letter, </a:t>
            </a:r>
          </a:p>
          <a:p>
            <a:pPr lvl="1"/>
            <a:r>
              <a:rPr lang="en-US" altLang="zh-CN" dirty="0">
                <a:solidFill>
                  <a:srgbClr val="0070C0"/>
                </a:solidFill>
              </a:rPr>
              <a:t> in pairs, </a:t>
            </a:r>
          </a:p>
          <a:p>
            <a:pPr lvl="1"/>
            <a:r>
              <a:rPr lang="en-US" altLang="zh-CN" dirty="0">
                <a:solidFill>
                  <a:srgbClr val="0070C0"/>
                </a:solidFill>
              </a:rPr>
              <a:t> without punctuation,</a:t>
            </a:r>
          </a:p>
          <a:p>
            <a:pPr lvl="1"/>
            <a:r>
              <a:rPr lang="en-US" altLang="zh-CN" dirty="0">
                <a:solidFill>
                  <a:srgbClr val="0070C0"/>
                </a:solidFill>
              </a:rPr>
              <a:t> All </a:t>
            </a:r>
            <a:r>
              <a:rPr lang="en-US" altLang="zh-CN" dirty="0" err="1">
                <a:solidFill>
                  <a:srgbClr val="0070C0"/>
                </a:solidFill>
              </a:rPr>
              <a:t>Js</a:t>
            </a:r>
            <a:r>
              <a:rPr lang="en-US" altLang="zh-CN" dirty="0">
                <a:solidFill>
                  <a:srgbClr val="0070C0"/>
                </a:solidFill>
              </a:rPr>
              <a:t> are replaced with Is.  </a:t>
            </a:r>
          </a:p>
          <a:p>
            <a:endParaRPr lang="en-US" sz="3200"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
        <p:nvSpPr>
          <p:cNvPr id="6" name="Rectangle 1"/>
          <p:cNvSpPr>
            <a:spLocks noChangeArrowheads="1"/>
          </p:cNvSpPr>
          <p:nvPr/>
        </p:nvSpPr>
        <p:spPr bwMode="auto">
          <a:xfrm>
            <a:off x="2083152" y="4802724"/>
            <a:ext cx="573687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lumMod val="95000"/>
                    <a:lumOff val="5000"/>
                  </a:schemeClr>
                </a:solidFill>
                <a:effectLst/>
                <a:latin typeface="Courier New" panose="02070309020205020404" pitchFamily="49" charset="0"/>
                <a:ea typeface="Times New Roman" panose="02020603050405020304" pitchFamily="18" charset="0"/>
                <a:cs typeface="Courier New" panose="02070309020205020404" pitchFamily="49" charset="0"/>
              </a:rPr>
              <a:t>SHE WENT TO THE STORE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chemeClr val="tx1">
                  <a:lumMod val="95000"/>
                  <a:lumOff val="5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chemeClr val="tx1">
                  <a:lumMod val="95000"/>
                  <a:lumOff val="5000"/>
                </a:schemeClr>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lumMod val="95000"/>
                    <a:lumOff val="5000"/>
                  </a:schemeClr>
                </a:solidFill>
                <a:effectLst/>
                <a:latin typeface="Courier New" panose="02070309020205020404" pitchFamily="49" charset="0"/>
                <a:ea typeface="Times New Roman" panose="02020603050405020304" pitchFamily="18" charset="0"/>
                <a:cs typeface="Courier New" panose="02070309020205020404" pitchFamily="49" charset="0"/>
              </a:rPr>
              <a:t>SH EW EN TT OT HE ST OR E</a:t>
            </a:r>
            <a:endParaRPr kumimoji="0" lang="en-US" altLang="en-US" sz="2000" b="1" i="0" u="none" strike="noStrike" cap="none" normalizeH="0" baseline="0" dirty="0" smtClean="0">
              <a:ln>
                <a:noFill/>
              </a:ln>
              <a:solidFill>
                <a:schemeClr val="tx1">
                  <a:lumMod val="95000"/>
                  <a:lumOff val="5000"/>
                </a:schemeClr>
              </a:solidFill>
              <a:effectLst/>
              <a:latin typeface="Arial" panose="020B0604020202020204" pitchFamily="34" charset="0"/>
            </a:endParaRPr>
          </a:p>
        </p:txBody>
      </p:sp>
    </p:spTree>
    <p:extLst>
      <p:ext uri="{BB962C8B-B14F-4D97-AF65-F5344CB8AC3E}">
        <p14:creationId xmlns:p14="http://schemas.microsoft.com/office/powerpoint/2010/main" val="3395606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05252" cy="1600200"/>
          </a:xfrm>
        </p:spPr>
        <p:txBody>
          <a:bodyPr/>
          <a:lstStyle/>
          <a:p>
            <a:pPr algn="l"/>
            <a:r>
              <a:rPr lang="en-US" sz="4000" dirty="0" smtClean="0"/>
              <a:t>Playfair Ciphering Preparation  </a:t>
            </a:r>
            <a:br>
              <a:rPr lang="en-US" sz="4000" dirty="0" smtClean="0"/>
            </a:br>
            <a:r>
              <a:rPr lang="en-US" sz="4000" i="1" dirty="0" smtClean="0"/>
              <a:t>Preparing the plaintext</a:t>
            </a:r>
            <a:endParaRPr lang="en-US" sz="4000" dirty="0"/>
          </a:p>
        </p:txBody>
      </p:sp>
      <p:sp>
        <p:nvSpPr>
          <p:cNvPr id="3" name="Content Placeholder 2"/>
          <p:cNvSpPr>
            <a:spLocks noGrp="1"/>
          </p:cNvSpPr>
          <p:nvPr>
            <p:ph idx="1"/>
          </p:nvPr>
        </p:nvSpPr>
        <p:spPr/>
        <p:txBody>
          <a:bodyPr vert="horz" lIns="91440" tIns="45720" rIns="91440" bIns="45720" rtlCol="0">
            <a:normAutofit/>
          </a:bodyPr>
          <a:lstStyle/>
          <a:p>
            <a:r>
              <a:rPr lang="en-US" sz="3200" dirty="0" smtClean="0">
                <a:solidFill>
                  <a:srgbClr val="0070C0"/>
                </a:solidFill>
              </a:rPr>
              <a:t>But</a:t>
            </a:r>
            <a:r>
              <a:rPr lang="en-US" sz="3200" dirty="0">
                <a:solidFill>
                  <a:srgbClr val="0070C0"/>
                </a:solidFill>
              </a:rPr>
              <a:t>, we are not allowed to encipher any double letters. So, in this case, we will insert an Q into the plaintext. </a:t>
            </a:r>
            <a:endParaRPr lang="en-US" sz="3200" dirty="0" smtClean="0">
              <a:solidFill>
                <a:srgbClr val="0070C0"/>
              </a:solidFill>
            </a:endParaRPr>
          </a:p>
          <a:p>
            <a:r>
              <a:rPr lang="en-US" sz="3200" dirty="0" smtClean="0">
                <a:solidFill>
                  <a:srgbClr val="0070C0"/>
                </a:solidFill>
              </a:rPr>
              <a:t>(</a:t>
            </a:r>
            <a:r>
              <a:rPr lang="en-US" sz="3200" dirty="0">
                <a:solidFill>
                  <a:srgbClr val="0070C0"/>
                </a:solidFill>
              </a:rPr>
              <a:t>If Q is a double letter, then insert another infrequent letter, say X.)</a:t>
            </a:r>
          </a:p>
          <a:p>
            <a:pPr marL="0" indent="0">
              <a:buNone/>
            </a:pPr>
            <a:endParaRPr lang="en-US" altLang="zh-CN" sz="3200" dirty="0" smtClean="0">
              <a:solidFill>
                <a:srgbClr val="0070C0"/>
              </a:solidFill>
            </a:endParaRPr>
          </a:p>
          <a:p>
            <a:endParaRPr lang="en-US" sz="3200"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7" name="Rectangle 1"/>
          <p:cNvSpPr>
            <a:spLocks noChangeArrowheads="1"/>
          </p:cNvSpPr>
          <p:nvPr/>
        </p:nvSpPr>
        <p:spPr bwMode="auto">
          <a:xfrm>
            <a:off x="2459746" y="4648200"/>
            <a:ext cx="4185761"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en-US" altLang="en-US" sz="2000" b="1" dirty="0">
                <a:solidFill>
                  <a:schemeClr val="tx1">
                    <a:lumMod val="95000"/>
                    <a:lumOff val="5000"/>
                  </a:schemeClr>
                </a:solidFill>
                <a:latin typeface="Courier New" panose="02070309020205020404" pitchFamily="49" charset="0"/>
                <a:ea typeface="Times New Roman" panose="02020603050405020304" pitchFamily="18" charset="0"/>
                <a:cs typeface="Courier New" panose="02070309020205020404" pitchFamily="49" charset="0"/>
              </a:rPr>
              <a:t>SH EW EN TT OT HE ST OR E</a:t>
            </a:r>
          </a:p>
          <a:p>
            <a:pPr algn="just" eaLnBrk="0" fontAlgn="base" hangingPunct="0">
              <a:spcBef>
                <a:spcPct val="0"/>
              </a:spcBef>
              <a:spcAft>
                <a:spcPct val="0"/>
              </a:spcAft>
            </a:pPr>
            <a:endParaRPr lang="en-US" altLang="en-US" sz="2000" b="1" dirty="0">
              <a:solidFill>
                <a:schemeClr val="tx1">
                  <a:lumMod val="95000"/>
                  <a:lumOff val="5000"/>
                </a:schemeClr>
              </a:solidFill>
              <a:latin typeface="Courier New" panose="02070309020205020404" pitchFamily="49" charset="0"/>
              <a:ea typeface="Times New Roman" panose="02020603050405020304" pitchFamily="18" charset="0"/>
              <a:cs typeface="Courier New" panose="02070309020205020404" pitchFamily="49" charset="0"/>
            </a:endParaRPr>
          </a:p>
          <a:p>
            <a:pPr algn="just" eaLnBrk="0" fontAlgn="base" hangingPunct="0">
              <a:spcBef>
                <a:spcPct val="0"/>
              </a:spcBef>
              <a:spcAft>
                <a:spcPct val="0"/>
              </a:spcAft>
            </a:pPr>
            <a:endParaRPr lang="en-US" altLang="en-US" sz="2000" b="1" dirty="0">
              <a:solidFill>
                <a:schemeClr val="tx1">
                  <a:lumMod val="95000"/>
                  <a:lumOff val="5000"/>
                </a:schemeClr>
              </a:solidFill>
              <a:latin typeface="Courier New" panose="02070309020205020404" pitchFamily="49" charset="0"/>
              <a:ea typeface="Times New Roman" panose="02020603050405020304" pitchFamily="18" charset="0"/>
              <a:cs typeface="Courier New" panose="02070309020205020404" pitchFamily="49" charset="0"/>
            </a:endParaRPr>
          </a:p>
          <a:p>
            <a:pPr algn="just" eaLnBrk="0" fontAlgn="base" hangingPunct="0">
              <a:spcBef>
                <a:spcPct val="0"/>
              </a:spcBef>
              <a:spcAft>
                <a:spcPct val="0"/>
              </a:spcAft>
            </a:pPr>
            <a:r>
              <a:rPr lang="en-US" altLang="en-US" sz="2000" b="1" dirty="0">
                <a:solidFill>
                  <a:schemeClr val="tx1">
                    <a:lumMod val="95000"/>
                    <a:lumOff val="5000"/>
                  </a:schemeClr>
                </a:solidFill>
                <a:latin typeface="Courier New" panose="02070309020205020404" pitchFamily="49" charset="0"/>
                <a:ea typeface="Times New Roman" panose="02020603050405020304" pitchFamily="18" charset="0"/>
                <a:cs typeface="Courier New" panose="02070309020205020404" pitchFamily="49" charset="0"/>
              </a:rPr>
              <a:t>SH EW EN TQ TO TH ES TO RE</a:t>
            </a:r>
          </a:p>
        </p:txBody>
      </p:sp>
    </p:spTree>
    <p:extLst>
      <p:ext uri="{BB962C8B-B14F-4D97-AF65-F5344CB8AC3E}">
        <p14:creationId xmlns:p14="http://schemas.microsoft.com/office/powerpoint/2010/main" val="225716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05252" cy="1600200"/>
          </a:xfrm>
        </p:spPr>
        <p:txBody>
          <a:bodyPr/>
          <a:lstStyle/>
          <a:p>
            <a:pPr algn="l"/>
            <a:r>
              <a:rPr lang="en-US" sz="4000" dirty="0" smtClean="0"/>
              <a:t>Playfair Ciphering Preparation  </a:t>
            </a:r>
            <a:r>
              <a:rPr lang="en-US" altLang="zh-CN" sz="4000" i="1" dirty="0" smtClean="0"/>
              <a:t>Preparing </a:t>
            </a:r>
            <a:r>
              <a:rPr lang="en-US" altLang="zh-CN" sz="4000" i="1" dirty="0"/>
              <a:t>the key </a:t>
            </a:r>
            <a:r>
              <a:rPr lang="en-US" altLang="zh-CN" sz="4000" i="1" dirty="0" smtClean="0"/>
              <a:t>alphabet squire</a:t>
            </a:r>
            <a:endParaRPr lang="en-US" sz="4000" dirty="0"/>
          </a:p>
        </p:txBody>
      </p:sp>
      <p:sp>
        <p:nvSpPr>
          <p:cNvPr id="3" name="Content Placeholder 2"/>
          <p:cNvSpPr>
            <a:spLocks noGrp="1"/>
          </p:cNvSpPr>
          <p:nvPr>
            <p:ph idx="1"/>
          </p:nvPr>
        </p:nvSpPr>
        <p:spPr>
          <a:xfrm>
            <a:off x="457199" y="1600200"/>
            <a:ext cx="8648053" cy="4525963"/>
          </a:xfrm>
        </p:spPr>
        <p:txBody>
          <a:bodyPr vert="horz" lIns="91440" tIns="45720" rIns="91440" bIns="45720" rtlCol="0">
            <a:normAutofit/>
          </a:bodyPr>
          <a:lstStyle/>
          <a:p>
            <a:pPr>
              <a:buFontTx/>
              <a:buNone/>
            </a:pPr>
            <a:endParaRPr lang="en-US" altLang="zh-CN" sz="3200" dirty="0">
              <a:solidFill>
                <a:srgbClr val="0070C0"/>
              </a:solidFill>
            </a:endParaRPr>
          </a:p>
          <a:p>
            <a:r>
              <a:rPr lang="en-US" sz="3200" dirty="0" smtClean="0">
                <a:solidFill>
                  <a:srgbClr val="0070C0"/>
                </a:solidFill>
              </a:rPr>
              <a:t>Pick </a:t>
            </a:r>
            <a:r>
              <a:rPr lang="en-US" sz="3200" dirty="0">
                <a:solidFill>
                  <a:srgbClr val="0070C0"/>
                </a:solidFill>
              </a:rPr>
              <a:t>a keyword (without </a:t>
            </a:r>
            <a:r>
              <a:rPr lang="en-US" sz="3200" dirty="0" smtClean="0">
                <a:solidFill>
                  <a:srgbClr val="0070C0"/>
                </a:solidFill>
              </a:rPr>
              <a:t>repetition</a:t>
            </a:r>
            <a:r>
              <a:rPr lang="en-US" sz="3200" dirty="0">
                <a:solidFill>
                  <a:srgbClr val="0070C0"/>
                </a:solidFill>
              </a:rPr>
              <a:t>) such as "</a:t>
            </a:r>
            <a:r>
              <a:rPr lang="en-US" sz="3200" b="1" dirty="0">
                <a:solidFill>
                  <a:srgbClr val="0070C0"/>
                </a:solidFill>
              </a:rPr>
              <a:t>PROBLEMS</a:t>
            </a:r>
            <a:r>
              <a:rPr lang="en-US" sz="3200" dirty="0">
                <a:solidFill>
                  <a:srgbClr val="0070C0"/>
                </a:solidFill>
              </a:rPr>
              <a:t>":</a:t>
            </a:r>
          </a:p>
          <a:p>
            <a:pPr marL="0" indent="0">
              <a:buNone/>
            </a:pPr>
            <a:endParaRPr lang="en-US" altLang="zh-CN" sz="3200" dirty="0" smtClean="0">
              <a:solidFill>
                <a:srgbClr val="0070C0"/>
              </a:solidFill>
            </a:endParaRPr>
          </a:p>
          <a:p>
            <a:endParaRPr lang="en-US" altLang="zh-CN" sz="3200" dirty="0" smtClean="0">
              <a:solidFill>
                <a:srgbClr val="0070C0"/>
              </a:solidFill>
            </a:endParaRPr>
          </a:p>
          <a:p>
            <a:endParaRPr lang="en-US" sz="3200"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903314278"/>
              </p:ext>
            </p:extLst>
          </p:nvPr>
        </p:nvGraphicFramePr>
        <p:xfrm>
          <a:off x="1371600" y="3405979"/>
          <a:ext cx="6477000" cy="2537620"/>
        </p:xfrm>
        <a:graphic>
          <a:graphicData uri="http://schemas.openxmlformats.org/drawingml/2006/table">
            <a:tbl>
              <a:tblPr firstRow="1" firstCol="1" lastRow="1" lastCol="1" bandRow="1" bandCol="1">
                <a:tableStyleId>{5C22544A-7EE6-4342-B048-85BDC9FD1C3A}</a:tableStyleId>
              </a:tblPr>
              <a:tblGrid>
                <a:gridCol w="1295400"/>
                <a:gridCol w="1295400"/>
                <a:gridCol w="1295400"/>
                <a:gridCol w="1295400"/>
                <a:gridCol w="1295400"/>
              </a:tblGrid>
              <a:tr h="507524">
                <a:tc>
                  <a:txBody>
                    <a:bodyPr/>
                    <a:lstStyle/>
                    <a:p>
                      <a:pPr algn="ctr">
                        <a:spcAft>
                          <a:spcPts val="0"/>
                        </a:spcAft>
                      </a:pPr>
                      <a:r>
                        <a:rPr lang="en-US" sz="2400" b="1" dirty="0">
                          <a:solidFill>
                            <a:schemeClr val="tx1"/>
                          </a:solidFill>
                          <a:effectLst/>
                        </a:rPr>
                        <a:t>P</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FFFF00"/>
                    </a:solidFill>
                  </a:tcPr>
                </a:tc>
                <a:tc>
                  <a:txBody>
                    <a:bodyPr/>
                    <a:lstStyle/>
                    <a:p>
                      <a:pPr algn="ctr">
                        <a:spcAft>
                          <a:spcPts val="0"/>
                        </a:spcAft>
                      </a:pPr>
                      <a:r>
                        <a:rPr lang="en-US" sz="2400" b="1">
                          <a:solidFill>
                            <a:schemeClr val="tx1"/>
                          </a:solidFill>
                          <a:effectLst/>
                        </a:rPr>
                        <a:t>R</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FFFF00"/>
                    </a:solidFill>
                  </a:tcPr>
                </a:tc>
                <a:tc>
                  <a:txBody>
                    <a:bodyPr/>
                    <a:lstStyle/>
                    <a:p>
                      <a:pPr algn="ctr">
                        <a:spcAft>
                          <a:spcPts val="0"/>
                        </a:spcAft>
                      </a:pPr>
                      <a:r>
                        <a:rPr lang="en-US" sz="2400" b="1" dirty="0">
                          <a:solidFill>
                            <a:schemeClr val="tx1"/>
                          </a:solidFill>
                          <a:effectLst/>
                        </a:rPr>
                        <a:t>O</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FFFF00"/>
                    </a:solidFill>
                  </a:tcPr>
                </a:tc>
                <a:tc>
                  <a:txBody>
                    <a:bodyPr/>
                    <a:lstStyle/>
                    <a:p>
                      <a:pPr algn="ctr">
                        <a:spcAft>
                          <a:spcPts val="0"/>
                        </a:spcAft>
                      </a:pPr>
                      <a:r>
                        <a:rPr lang="en-US" sz="2400" b="1" dirty="0">
                          <a:solidFill>
                            <a:schemeClr val="tx1"/>
                          </a:solidFill>
                          <a:effectLst/>
                        </a:rPr>
                        <a:t>B</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FFFF00"/>
                    </a:solidFill>
                  </a:tcPr>
                </a:tc>
                <a:tc>
                  <a:txBody>
                    <a:bodyPr/>
                    <a:lstStyle/>
                    <a:p>
                      <a:pPr algn="ctr">
                        <a:spcAft>
                          <a:spcPts val="0"/>
                        </a:spcAft>
                      </a:pPr>
                      <a:r>
                        <a:rPr lang="en-US" sz="2400" b="1" dirty="0">
                          <a:solidFill>
                            <a:schemeClr val="tx1"/>
                          </a:solidFill>
                          <a:effectLst/>
                        </a:rPr>
                        <a:t>L</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FFFF00"/>
                    </a:solidFill>
                  </a:tcPr>
                </a:tc>
              </a:tr>
              <a:tr h="507524">
                <a:tc>
                  <a:txBody>
                    <a:bodyPr/>
                    <a:lstStyle/>
                    <a:p>
                      <a:pPr algn="ctr">
                        <a:spcAft>
                          <a:spcPts val="0"/>
                        </a:spcAft>
                      </a:pPr>
                      <a:r>
                        <a:rPr lang="en-US" sz="2400" b="1" dirty="0">
                          <a:solidFill>
                            <a:schemeClr val="tx1"/>
                          </a:solidFill>
                          <a:effectLst/>
                        </a:rPr>
                        <a:t>E</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FFFF00"/>
                    </a:solidFill>
                  </a:tcPr>
                </a:tc>
                <a:tc>
                  <a:txBody>
                    <a:bodyPr/>
                    <a:lstStyle/>
                    <a:p>
                      <a:pPr algn="ctr">
                        <a:spcAft>
                          <a:spcPts val="0"/>
                        </a:spcAft>
                      </a:pPr>
                      <a:r>
                        <a:rPr lang="en-US" sz="2400" b="1" dirty="0">
                          <a:solidFill>
                            <a:schemeClr val="tx1"/>
                          </a:solidFill>
                          <a:effectLst/>
                        </a:rPr>
                        <a:t>M</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FFFF00"/>
                    </a:solidFill>
                  </a:tcPr>
                </a:tc>
                <a:tc>
                  <a:txBody>
                    <a:bodyPr/>
                    <a:lstStyle/>
                    <a:p>
                      <a:pPr algn="ctr">
                        <a:spcAft>
                          <a:spcPts val="0"/>
                        </a:spcAft>
                      </a:pPr>
                      <a:r>
                        <a:rPr lang="en-US" sz="2400" b="1" dirty="0">
                          <a:solidFill>
                            <a:schemeClr val="tx1"/>
                          </a:solidFill>
                          <a:effectLst/>
                        </a:rPr>
                        <a:t>S</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FFFF00"/>
                    </a:solidFill>
                  </a:tcPr>
                </a:tc>
                <a:tc>
                  <a:txBody>
                    <a:bodyPr/>
                    <a:lstStyle/>
                    <a:p>
                      <a:pPr algn="ctr">
                        <a:spcAft>
                          <a:spcPts val="0"/>
                        </a:spcAft>
                      </a:pPr>
                      <a:r>
                        <a:rPr lang="en-US" sz="2400" b="1">
                          <a:solidFill>
                            <a:schemeClr val="tx1"/>
                          </a:solidFill>
                          <a:effectLst/>
                        </a:rPr>
                        <a:t>A</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C</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r>
              <a:tr h="507524">
                <a:tc>
                  <a:txBody>
                    <a:bodyPr/>
                    <a:lstStyle/>
                    <a:p>
                      <a:pPr algn="ctr">
                        <a:spcAft>
                          <a:spcPts val="0"/>
                        </a:spcAft>
                      </a:pPr>
                      <a:r>
                        <a:rPr lang="en-US" sz="2400" b="1">
                          <a:solidFill>
                            <a:schemeClr val="tx1"/>
                          </a:solidFill>
                          <a:effectLst/>
                        </a:rPr>
                        <a:t>D</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F</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G</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H</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I/J</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r>
              <a:tr h="507524">
                <a:tc>
                  <a:txBody>
                    <a:bodyPr/>
                    <a:lstStyle/>
                    <a:p>
                      <a:pPr algn="ctr">
                        <a:spcAft>
                          <a:spcPts val="0"/>
                        </a:spcAft>
                      </a:pPr>
                      <a:r>
                        <a:rPr lang="en-US" sz="2400" b="1">
                          <a:solidFill>
                            <a:schemeClr val="tx1"/>
                          </a:solidFill>
                          <a:effectLst/>
                        </a:rPr>
                        <a:t>K</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N</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Q</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T</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U</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r>
              <a:tr h="507524">
                <a:tc>
                  <a:txBody>
                    <a:bodyPr/>
                    <a:lstStyle/>
                    <a:p>
                      <a:pPr algn="ctr">
                        <a:spcAft>
                          <a:spcPts val="0"/>
                        </a:spcAft>
                      </a:pPr>
                      <a:r>
                        <a:rPr lang="en-US" sz="2400" b="1">
                          <a:solidFill>
                            <a:schemeClr val="tx1"/>
                          </a:solidFill>
                          <a:effectLst/>
                        </a:rPr>
                        <a:t>V</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W</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X </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a:solidFill>
                            <a:schemeClr val="tx1"/>
                          </a:solidFill>
                          <a:effectLst/>
                        </a:rPr>
                        <a:t>Y</a:t>
                      </a:r>
                      <a:endParaRPr lang="en-US"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spcAft>
                          <a:spcPts val="0"/>
                        </a:spcAft>
                      </a:pPr>
                      <a:r>
                        <a:rPr lang="en-US" sz="2400" b="1" dirty="0">
                          <a:solidFill>
                            <a:schemeClr val="tx1"/>
                          </a:solidFill>
                          <a:effectLst/>
                        </a:rPr>
                        <a:t>Z</a:t>
                      </a:r>
                      <a:endParaRPr lang="en-US"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4125045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Playfair </a:t>
            </a:r>
            <a:r>
              <a:rPr lang="en-US" dirty="0" smtClean="0"/>
              <a:t>Ciphering Rules</a:t>
            </a:r>
            <a:br>
              <a:rPr lang="en-US" dirty="0" smtClean="0"/>
            </a:br>
            <a:r>
              <a:rPr lang="en-US" sz="4400" i="1" dirty="0" smtClean="0">
                <a:effectLst/>
              </a:rPr>
              <a:t>Three Rules</a:t>
            </a:r>
            <a:endParaRPr lang="en-US" sz="4400" i="1" dirty="0">
              <a:effectLst/>
            </a:endParaRPr>
          </a:p>
        </p:txBody>
      </p:sp>
      <p:sp>
        <p:nvSpPr>
          <p:cNvPr id="3" name="Content Placeholder 2"/>
          <p:cNvSpPr>
            <a:spLocks noGrp="1"/>
          </p:cNvSpPr>
          <p:nvPr>
            <p:ph idx="1"/>
          </p:nvPr>
        </p:nvSpPr>
        <p:spPr/>
        <p:txBody>
          <a:bodyPr>
            <a:normAutofit fontScale="92500" lnSpcReduction="20000"/>
          </a:bodyPr>
          <a:lstStyle/>
          <a:p>
            <a:endParaRPr lang="en-US" dirty="0" smtClean="0">
              <a:solidFill>
                <a:srgbClr val="0070C0"/>
              </a:solidFill>
            </a:endParaRPr>
          </a:p>
          <a:p>
            <a:pPr marL="457200" indent="-457200">
              <a:buFont typeface="+mj-lt"/>
              <a:buAutoNum type="arabicPeriod"/>
            </a:pPr>
            <a:r>
              <a:rPr lang="en-US" dirty="0">
                <a:solidFill>
                  <a:srgbClr val="0070C0"/>
                </a:solidFill>
              </a:rPr>
              <a:t>If the two letters are on the same row of the chart, like "ES", then replace each letter by the letter to the right. (If necessary, wrap around to the left end of the row. So "ES" encrypts to "MA</a:t>
            </a:r>
            <a:r>
              <a:rPr lang="en-US" dirty="0" smtClean="0">
                <a:solidFill>
                  <a:srgbClr val="0070C0"/>
                </a:solidFill>
              </a:rPr>
              <a:t>".</a:t>
            </a:r>
          </a:p>
          <a:p>
            <a:pPr marL="457200" indent="-457200">
              <a:buFont typeface="+mj-lt"/>
              <a:buAutoNum type="arabicPeriod"/>
            </a:pPr>
            <a:endParaRPr lang="en-US" dirty="0">
              <a:solidFill>
                <a:srgbClr val="0070C0"/>
              </a:solidFill>
            </a:endParaRPr>
          </a:p>
          <a:p>
            <a:pPr marL="457200" indent="-457200">
              <a:buFont typeface="+mj-lt"/>
              <a:buAutoNum type="arabicPeriod"/>
            </a:pPr>
            <a:r>
              <a:rPr lang="en-US" dirty="0" smtClean="0">
                <a:solidFill>
                  <a:srgbClr val="0070C0"/>
                </a:solidFill>
              </a:rPr>
              <a:t>If </a:t>
            </a:r>
            <a:r>
              <a:rPr lang="en-US" dirty="0">
                <a:solidFill>
                  <a:srgbClr val="0070C0"/>
                </a:solidFill>
              </a:rPr>
              <a:t>the two letters are on the same column of the chart, like, "TH", then replace each letter by the letter below it. (If necessary, wrap around to the top end of the column.) So "TH" encrypts to "YT</a:t>
            </a:r>
            <a:r>
              <a:rPr lang="en-US" dirty="0" smtClean="0">
                <a:solidFill>
                  <a:srgbClr val="0070C0"/>
                </a:solidFill>
              </a:rPr>
              <a:t>".</a:t>
            </a:r>
          </a:p>
          <a:p>
            <a:pPr marL="457200" indent="-457200">
              <a:buFont typeface="+mj-lt"/>
              <a:buAutoNum type="arabicPeriod"/>
            </a:pPr>
            <a:endParaRPr lang="en-US" dirty="0">
              <a:solidFill>
                <a:srgbClr val="0070C0"/>
              </a:solidFill>
            </a:endParaRPr>
          </a:p>
          <a:p>
            <a:pPr marL="457200" indent="-457200">
              <a:buFont typeface="+mj-lt"/>
              <a:buAutoNum type="arabicPeriod"/>
            </a:pPr>
            <a:r>
              <a:rPr lang="en-US" dirty="0" smtClean="0">
                <a:solidFill>
                  <a:srgbClr val="0070C0"/>
                </a:solidFill>
              </a:rPr>
              <a:t>If </a:t>
            </a:r>
            <a:r>
              <a:rPr lang="en-US" dirty="0">
                <a:solidFill>
                  <a:srgbClr val="0070C0"/>
                </a:solidFill>
              </a:rPr>
              <a:t>two letters are on a different row and column, like, "SH", then replace each letter by another letter on its same row, but in the column of the other letter. So "SH" encrypts to "AG".</a:t>
            </a:r>
          </a:p>
          <a:p>
            <a:pPr marL="457200" indent="-457200">
              <a:buFont typeface="+mj-lt"/>
              <a:buAutoNum type="arabicPeriod"/>
            </a:pPr>
            <a:endParaRPr lang="en-US" dirty="0">
              <a:solidFill>
                <a:srgbClr val="0070C0"/>
              </a:solidFill>
            </a:endParaRPr>
          </a:p>
        </p:txBody>
      </p:sp>
      <p:sp>
        <p:nvSpPr>
          <p:cNvPr id="4" name="Footer Placeholder 3"/>
          <p:cNvSpPr>
            <a:spLocks noGrp="1"/>
          </p:cNvSpPr>
          <p:nvPr>
            <p:ph type="ftr" sz="quarter" idx="11"/>
          </p:nvPr>
        </p:nvSpPr>
        <p:spPr/>
        <p:txBody>
          <a:bodyPr/>
          <a:lstStyle/>
          <a:p>
            <a:r>
              <a:rPr lang="en-US" smtClean="0"/>
              <a:t>Computer Security - Ishik</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9887743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4589</TotalTime>
  <Words>2708</Words>
  <Application>Microsoft Office PowerPoint</Application>
  <PresentationFormat>On-screen Show (4:3)</PresentationFormat>
  <Paragraphs>584</Paragraphs>
  <Slides>48</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61" baseType="lpstr">
      <vt:lpstr>宋体</vt:lpstr>
      <vt:lpstr>Arial</vt:lpstr>
      <vt:lpstr>Calibri</vt:lpstr>
      <vt:lpstr>Century Gothic</vt:lpstr>
      <vt:lpstr>Courier New</vt:lpstr>
      <vt:lpstr>Palatino Linotype</vt:lpstr>
      <vt:lpstr>Symbol</vt:lpstr>
      <vt:lpstr>Tahoma</vt:lpstr>
      <vt:lpstr>Times New Roman</vt:lpstr>
      <vt:lpstr>Wingdings</vt:lpstr>
      <vt:lpstr>幼圆</vt:lpstr>
      <vt:lpstr>Executive</vt:lpstr>
      <vt:lpstr>Microsoft Equation 3.0</vt:lpstr>
      <vt:lpstr>  Information Security IT423</vt:lpstr>
      <vt:lpstr>Class Objective </vt:lpstr>
      <vt:lpstr>Playfair Ciphering </vt:lpstr>
      <vt:lpstr>Playfair Ciphering </vt:lpstr>
      <vt:lpstr>Playfair Ciphering Preparation  </vt:lpstr>
      <vt:lpstr>Playfair Ciphering Preparation   Preparing the plaintext</vt:lpstr>
      <vt:lpstr>Playfair Ciphering Preparation   Preparing the plaintext</vt:lpstr>
      <vt:lpstr>Playfair Ciphering Preparation  Preparing the key alphabet squire</vt:lpstr>
      <vt:lpstr>Playfair Ciphering Rules Three Rules</vt:lpstr>
      <vt:lpstr>Playfair Ciphering Example </vt:lpstr>
      <vt:lpstr>Playfair Decipher </vt:lpstr>
      <vt:lpstr>Cryptanalyze Playfair</vt:lpstr>
      <vt:lpstr>Cryptanalyze Playfair</vt:lpstr>
      <vt:lpstr>Ask yourself?</vt:lpstr>
      <vt:lpstr>Hill Ciphering </vt:lpstr>
      <vt:lpstr>Hill Ciphering </vt:lpstr>
      <vt:lpstr>PowerPoint Presentation</vt:lpstr>
      <vt:lpstr>PowerPoint Presentation</vt:lpstr>
      <vt:lpstr>Polyalphabetic Ciphers</vt:lpstr>
      <vt:lpstr>Main Idea</vt:lpstr>
      <vt:lpstr>PowerPoint Presentation</vt:lpstr>
      <vt:lpstr>Vigenere Scheme</vt:lpstr>
      <vt:lpstr>Vigenere Example</vt:lpstr>
      <vt:lpstr>Vigenere Example</vt:lpstr>
      <vt:lpstr>OTP System</vt:lpstr>
      <vt:lpstr>Exclusive or Operator</vt:lpstr>
      <vt:lpstr>Example</vt:lpstr>
      <vt:lpstr>Example</vt:lpstr>
      <vt:lpstr>Vigenere Cipher</vt:lpstr>
      <vt:lpstr>Autokey Cipher</vt:lpstr>
      <vt:lpstr>Autokey Cipher</vt:lpstr>
      <vt:lpstr>Autokey Cipher</vt:lpstr>
      <vt:lpstr>QUIZ</vt:lpstr>
      <vt:lpstr>Assignment </vt:lpstr>
      <vt:lpstr>Cryptography -- Block Ciphers</vt:lpstr>
      <vt:lpstr>A few terms</vt:lpstr>
      <vt:lpstr>Symmetric ciphers</vt:lpstr>
      <vt:lpstr>Background</vt:lpstr>
      <vt:lpstr>Basis of modern ciphers</vt:lpstr>
      <vt:lpstr>Shannon’s strategy</vt:lpstr>
      <vt:lpstr>Shannon’s building blocks</vt:lpstr>
      <vt:lpstr>Shannon’s building blocks</vt:lpstr>
      <vt:lpstr>S-box (substitution)</vt:lpstr>
      <vt:lpstr>P-box (permutation)</vt:lpstr>
      <vt:lpstr>Block Ciphers - Definition</vt:lpstr>
      <vt:lpstr>S-P networks</vt:lpstr>
      <vt:lpstr>Class End</vt:lpstr>
      <vt:lpstr>Class 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dc:title>
  <dc:creator>Saman Abdullah</dc:creator>
  <cp:lastModifiedBy>Saman Mirza Abdulla</cp:lastModifiedBy>
  <cp:revision>155</cp:revision>
  <dcterms:created xsi:type="dcterms:W3CDTF">2006-08-16T00:00:00Z</dcterms:created>
  <dcterms:modified xsi:type="dcterms:W3CDTF">2018-03-01T05:34:46Z</dcterms:modified>
</cp:coreProperties>
</file>