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256" r:id="rId2"/>
    <p:sldId id="383" r:id="rId3"/>
    <p:sldId id="339" r:id="rId4"/>
    <p:sldId id="335" r:id="rId5"/>
    <p:sldId id="392" r:id="rId6"/>
    <p:sldId id="337" r:id="rId7"/>
    <p:sldId id="338" r:id="rId8"/>
    <p:sldId id="381" r:id="rId9"/>
    <p:sldId id="385" r:id="rId10"/>
    <p:sldId id="386" r:id="rId11"/>
    <p:sldId id="387" r:id="rId12"/>
    <p:sldId id="398" r:id="rId13"/>
    <p:sldId id="388" r:id="rId14"/>
    <p:sldId id="389" r:id="rId15"/>
    <p:sldId id="390" r:id="rId16"/>
    <p:sldId id="391" r:id="rId17"/>
    <p:sldId id="393" r:id="rId18"/>
    <p:sldId id="384" r:id="rId19"/>
    <p:sldId id="394" r:id="rId20"/>
    <p:sldId id="395" r:id="rId21"/>
    <p:sldId id="396" r:id="rId22"/>
    <p:sldId id="397" r:id="rId23"/>
    <p:sldId id="399" r:id="rId24"/>
    <p:sldId id="401" r:id="rId25"/>
    <p:sldId id="402" r:id="rId26"/>
    <p:sldId id="403" r:id="rId27"/>
    <p:sldId id="400" r:id="rId28"/>
    <p:sldId id="404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0485" autoAdjust="0"/>
  </p:normalViewPr>
  <p:slideViewPr>
    <p:cSldViewPr>
      <p:cViewPr varScale="1">
        <p:scale>
          <a:sx n="74" d="100"/>
          <a:sy n="74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87B3-7330-4369-8384-7DAAF3B5A2D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98584-10C4-430C-B21C-F83DFFB0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what is the difference</a:t>
            </a:r>
            <a:r>
              <a:rPr lang="en-US" baseline="0" dirty="0" smtClean="0"/>
              <a:t> between symmetric and asymmetric key block </a:t>
            </a:r>
          </a:p>
          <a:p>
            <a:r>
              <a:rPr lang="en-US" baseline="0" dirty="0" smtClean="0"/>
              <a:t>Symmetric is one secret key using between sender and receiver. </a:t>
            </a:r>
          </a:p>
          <a:p>
            <a:r>
              <a:rPr lang="en-US" baseline="0" dirty="0" smtClean="0"/>
              <a:t>Asymmetric is using public key at sender side and private key at receiver side. So, it utilizes two keys.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4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8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5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3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7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3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2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B2DE-93F4-4039-B9DD-0E7ACC97682B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59D-05D2-4495-82E2-21C8985561DB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D4-F1ED-4330-A96D-979A52A07936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960-A42D-4DB5-895F-A20783DA7B48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910-AC36-4D3C-BD84-5620D2F409E7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7DF-21BE-443D-A844-74A4B9763A53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5F2-8200-41B4-9FF2-2255FDEAA3D5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1E3C-565A-4273-B6F0-E44552C4FE18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BC94-4FD9-414B-8482-2AC0378E25A7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475-8AA5-40CE-AA9A-6CE4BD3FB538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07A621-CF73-47B7-A588-052F58198068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man.mirza@ishik.edu.i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1336384"/>
            <a:ext cx="8150225" cy="2666999"/>
          </a:xfrm>
        </p:spPr>
        <p:txBody>
          <a:bodyPr/>
          <a:lstStyle/>
          <a:p>
            <a:r>
              <a:rPr lang="en-US" sz="6000" dirty="0" smtClean="0">
                <a:effectLst/>
              </a:rPr>
              <a:t/>
            </a:r>
            <a:br>
              <a:rPr lang="en-US" sz="6000" dirty="0" smtClean="0">
                <a:effectLst/>
              </a:rPr>
            </a:br>
            <a:r>
              <a:rPr lang="en-US" altLang="en-US" sz="6000" dirty="0">
                <a:effectLst/>
              </a:rPr>
              <a:t/>
            </a:r>
            <a:br>
              <a:rPr lang="en-US" altLang="en-US" sz="6000" dirty="0">
                <a:effectLst/>
              </a:rPr>
            </a:br>
            <a:r>
              <a:rPr lang="en-US" altLang="en-US" sz="6000" dirty="0">
                <a:effectLst/>
              </a:rPr>
              <a:t>Computer Security</a:t>
            </a:r>
            <a:r>
              <a:rPr lang="en-US" sz="6000" dirty="0">
                <a:effectLst/>
              </a:rPr>
              <a:t/>
            </a:r>
            <a:br>
              <a:rPr lang="en-US" sz="6000" dirty="0">
                <a:effectLst/>
              </a:rPr>
            </a:br>
            <a:r>
              <a:rPr lang="en-US" altLang="en-US" sz="4400" dirty="0" smtClean="0">
                <a:effectLst/>
              </a:rPr>
              <a:t>IT423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325791"/>
            <a:ext cx="64008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Semester II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2017 - 2018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AutoShape 2" descr="Description: Description: Uploads UK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escription: Description: Uploads UKH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05200" y="5334000"/>
            <a:ext cx="3352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Saman Mirza Abdullah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saman.mirza@ishik.edu.iq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337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665" y="187324"/>
            <a:ext cx="8229600" cy="1295400"/>
          </a:xfrm>
        </p:spPr>
        <p:txBody>
          <a:bodyPr/>
          <a:lstStyle/>
          <a:p>
            <a:r>
              <a:rPr lang="en-US" altLang="en-US" dirty="0" smtClean="0"/>
              <a:t>DES Structure </a:t>
            </a:r>
            <a:br>
              <a:rPr lang="en-US" altLang="en-US" dirty="0" smtClean="0"/>
            </a:br>
            <a:r>
              <a:rPr lang="en-US" altLang="en-US" i="1" dirty="0" smtClean="0"/>
              <a:t>Encryption / (P-box )</a:t>
            </a:r>
            <a:endParaRPr lang="en-US" alt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429" y="4340225"/>
            <a:ext cx="3886201" cy="20161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 have only the 15</a:t>
            </a:r>
            <a:r>
              <a:rPr 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bit and 64</a:t>
            </a:r>
            <a:r>
              <a:rPr 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bit are one.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15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63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6425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472"/>
          <a:stretch/>
        </p:blipFill>
        <p:spPr>
          <a:xfrm>
            <a:off x="4276078" y="3267075"/>
            <a:ext cx="4829175" cy="315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59333"/>
          <a:stretch/>
        </p:blipFill>
        <p:spPr>
          <a:xfrm>
            <a:off x="4129087" y="1492249"/>
            <a:ext cx="4961878" cy="1549401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2451" y="1981200"/>
            <a:ext cx="3886201" cy="2425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Find the output of the initial permutation box when the input is given in hexadecimal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    0x0002 000 0000 0001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6078" y="3581400"/>
            <a:ext cx="2414587" cy="277495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665" y="187324"/>
            <a:ext cx="8229600" cy="1295400"/>
          </a:xfrm>
        </p:spPr>
        <p:txBody>
          <a:bodyPr/>
          <a:lstStyle/>
          <a:p>
            <a:r>
              <a:rPr lang="en-US" altLang="en-US" dirty="0" smtClean="0"/>
              <a:t>DES Structure </a:t>
            </a:r>
            <a:br>
              <a:rPr lang="en-US" altLang="en-US" dirty="0" smtClean="0"/>
            </a:br>
            <a:r>
              <a:rPr lang="en-US" altLang="en-US" i="1" dirty="0" smtClean="0"/>
              <a:t>Encryption / (P-box )</a:t>
            </a:r>
            <a:endParaRPr lang="en-US" alt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429" y="4340225"/>
            <a:ext cx="3886201" cy="20161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 have only the 25</a:t>
            </a:r>
            <a:r>
              <a:rPr 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bit and 63</a:t>
            </a:r>
            <a:r>
              <a:rPr lang="en-US" baseline="30000" dirty="0" smtClean="0">
                <a:solidFill>
                  <a:srgbClr val="0070C0"/>
                </a:solidFill>
              </a:rPr>
              <a:t>rd</a:t>
            </a:r>
            <a:r>
              <a:rPr lang="en-US" dirty="0" smtClean="0">
                <a:solidFill>
                  <a:srgbClr val="0070C0"/>
                </a:solidFill>
              </a:rPr>
              <a:t>  bit are one.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63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15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2564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472"/>
          <a:stretch/>
        </p:blipFill>
        <p:spPr>
          <a:xfrm>
            <a:off x="4276078" y="3267075"/>
            <a:ext cx="4829175" cy="315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1248" t="59167" r="1248" b="166"/>
          <a:stretch/>
        </p:blipFill>
        <p:spPr>
          <a:xfrm>
            <a:off x="4129087" y="1492249"/>
            <a:ext cx="4961878" cy="1549401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2451" y="1981200"/>
            <a:ext cx="3886201" cy="242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Find the output of the Final permutation box when the input is given in hexadecimal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0x 0000 0080 0000 0002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4478" y="3457575"/>
            <a:ext cx="2414587" cy="277495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3700"/>
            <a:ext cx="8229600" cy="1295400"/>
          </a:xfrm>
        </p:spPr>
        <p:txBody>
          <a:bodyPr/>
          <a:lstStyle/>
          <a:p>
            <a:r>
              <a:rPr lang="en-US" altLang="en-US" dirty="0" smtClean="0"/>
              <a:t>DES Structure </a:t>
            </a:r>
            <a:br>
              <a:rPr lang="en-US" altLang="en-US" dirty="0" smtClean="0"/>
            </a:br>
            <a:r>
              <a:rPr lang="en-US" altLang="en-US" i="1" dirty="0" smtClean="0"/>
              <a:t>Encryption 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1689100"/>
            <a:ext cx="4848225" cy="4667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4400" y="2362200"/>
            <a:ext cx="1752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53121" y="5410200"/>
            <a:ext cx="1685279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2819400"/>
            <a:ext cx="1333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399" y="5410200"/>
            <a:ext cx="1333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505200"/>
            <a:ext cx="1854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going on inside the rounds?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1931635" y="2819400"/>
            <a:ext cx="659165" cy="2425700"/>
          </a:xfrm>
          <a:prstGeom prst="leftBracke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665" y="187324"/>
            <a:ext cx="8229600" cy="1295400"/>
          </a:xfrm>
        </p:spPr>
        <p:txBody>
          <a:bodyPr/>
          <a:lstStyle/>
          <a:p>
            <a:r>
              <a:rPr lang="en-US" altLang="en-US" dirty="0" smtClean="0"/>
              <a:t>DES Structure </a:t>
            </a:r>
            <a:br>
              <a:rPr lang="en-US" altLang="en-US" dirty="0" smtClean="0"/>
            </a:br>
            <a:r>
              <a:rPr lang="en-US" altLang="en-US" i="1" dirty="0" smtClean="0"/>
              <a:t>Encryption / Rounds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92451" y="1482724"/>
                <a:ext cx="5212352" cy="48736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 smtClean="0">
                    <a:solidFill>
                      <a:srgbClr val="0070C0"/>
                    </a:solidFill>
                  </a:rPr>
                  <a:t>The input to the rounds will be divided into two parts (Left and Right).</a:t>
                </a:r>
              </a:p>
              <a:p>
                <a:pPr algn="just"/>
                <a:r>
                  <a:rPr lang="en-US" dirty="0" smtClean="0">
                    <a:solidFill>
                      <a:srgbClr val="0070C0"/>
                    </a:solidFill>
                  </a:rPr>
                  <a:t>The round has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Swapper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and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Mixer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processes.</a:t>
                </a:r>
              </a:p>
              <a:p>
                <a:pPr algn="just"/>
                <a:endParaRPr lang="en-US" dirty="0" smtClean="0">
                  <a:solidFill>
                    <a:srgbClr val="0070C0"/>
                  </a:solidFill>
                </a:endParaRPr>
              </a:p>
              <a:p>
                <a:pPr algn="just"/>
                <a:r>
                  <a:rPr lang="en-US" dirty="0" smtClean="0">
                    <a:solidFill>
                      <a:srgbClr val="0070C0"/>
                    </a:solidFill>
                  </a:rPr>
                  <a:t>Swapper inverted the right half of the input with left.</a:t>
                </a:r>
              </a:p>
              <a:p>
                <a:pPr algn="just"/>
                <a:endParaRPr lang="en-US" dirty="0">
                  <a:solidFill>
                    <a:srgbClr val="0070C0"/>
                  </a:solidFill>
                </a:endParaRPr>
              </a:p>
              <a:p>
                <a:pPr algn="just"/>
                <a:r>
                  <a:rPr lang="en-US" dirty="0" smtClean="0">
                    <a:solidFill>
                      <a:srgbClr val="0070C0"/>
                    </a:solidFill>
                  </a:rPr>
                  <a:t>Mixer uses a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Function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to mix the first half with a key.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1" y="1482724"/>
                <a:ext cx="5212352" cy="4873626"/>
              </a:xfrm>
              <a:prstGeom prst="rect">
                <a:avLst/>
              </a:prstGeom>
              <a:blipFill rotWithShape="0">
                <a:blip r:embed="rId5"/>
                <a:stretch>
                  <a:fillRect l="-1637" t="-1750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803" y="1752600"/>
            <a:ext cx="36004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94665" y="187324"/>
                <a:ext cx="8229600" cy="1295400"/>
              </a:xfrm>
            </p:spPr>
            <p:txBody>
              <a:bodyPr/>
              <a:lstStyle/>
              <a:p>
                <a:r>
                  <a:rPr lang="en-US" altLang="en-US" dirty="0" smtClean="0"/>
                  <a:t>DES Structure </a:t>
                </a:r>
                <a:br>
                  <a:rPr lang="en-US" altLang="en-US" dirty="0" smtClean="0"/>
                </a:br>
                <a:r>
                  <a:rPr lang="en-US" altLang="en-US" i="1" dirty="0" smtClean="0"/>
                  <a:t>…/ Rounds/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7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4665" y="187324"/>
                <a:ext cx="8229600" cy="1295400"/>
              </a:xfrm>
              <a:blipFill rotWithShape="0">
                <a:blip r:embed="rId3"/>
                <a:stretch>
                  <a:fillRect t="-42453" b="-35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2451" y="1482724"/>
            <a:ext cx="5212352" cy="4873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srgbClr val="0070C0"/>
                </a:solidFill>
              </a:rPr>
              <a:t>This Called the DSE function.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It is the hart of the DES structure.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It is apply a 48 bit key to the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32 bit input.  Always the rightmost bit.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It gives at output 32 bit.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It comes in different steps.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803" y="1752600"/>
            <a:ext cx="3600450" cy="37623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248400" y="2667000"/>
            <a:ext cx="1752600" cy="1219200"/>
          </a:xfrm>
          <a:prstGeom prst="ellipse">
            <a:avLst/>
          </a:prstGeom>
          <a:solidFill>
            <a:srgbClr val="FFC000">
              <a:alpha val="25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94665" y="187324"/>
                <a:ext cx="8229600" cy="1295400"/>
              </a:xfrm>
            </p:spPr>
            <p:txBody>
              <a:bodyPr/>
              <a:lstStyle/>
              <a:p>
                <a:r>
                  <a:rPr lang="en-US" altLang="en-US" dirty="0" smtClean="0"/>
                  <a:t>DES Structure </a:t>
                </a:r>
                <a:br>
                  <a:rPr lang="en-US" altLang="en-US" dirty="0" smtClean="0"/>
                </a:br>
                <a:r>
                  <a:rPr lang="en-US" altLang="en-US" i="1" dirty="0" smtClean="0"/>
                  <a:t>…/ …/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𝑠𝑡𝑒𝑝𝑠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7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4665" y="187324"/>
                <a:ext cx="8229600" cy="1295400"/>
              </a:xfrm>
              <a:blipFill rotWithShape="0">
                <a:blip r:embed="rId3"/>
                <a:stretch>
                  <a:fillRect t="-42453" b="-35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2451" y="1482724"/>
            <a:ext cx="5056484" cy="487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srgbClr val="0070C0"/>
                </a:solidFill>
              </a:rPr>
              <a:t>These steps are occurred in the DES Function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lvl="1" algn="just"/>
            <a:endParaRPr lang="en-US" dirty="0" smtClean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Expansion D-box.</a:t>
            </a: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Whitener XOR</a:t>
            </a: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S-Box</a:t>
            </a: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Straight D-box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935" y="1589089"/>
            <a:ext cx="3795065" cy="40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94665" y="187324"/>
                <a:ext cx="8229600" cy="93027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𝐸𝑥𝑝𝑎𝑛𝑠𝑖𝑜𝑛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7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4665" y="187324"/>
                <a:ext cx="8229600" cy="9302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2450" y="1482724"/>
            <a:ext cx="8470549" cy="187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srgbClr val="0070C0"/>
                </a:solidFill>
              </a:rPr>
              <a:t>Why Expansion is needed?</a:t>
            </a:r>
          </a:p>
          <a:p>
            <a:pPr algn="just"/>
            <a:endParaRPr lang="en-US" dirty="0" smtClean="0"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Input to the round steps has 32 bits size, the Key has 48 bits. So, expansion needed.</a:t>
            </a:r>
          </a:p>
          <a:p>
            <a:pPr lvl="1" algn="just"/>
            <a:endParaRPr lang="en-US" dirty="0" smtClean="0">
              <a:solidFill>
                <a:srgbClr val="0070C0"/>
              </a:solidFill>
            </a:endParaRP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347116"/>
            <a:ext cx="5029200" cy="27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94665" y="187324"/>
                <a:ext cx="8229600" cy="93027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𝐸𝑥𝑝𝑎𝑛𝑠𝑖𝑜𝑛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7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4665" y="187324"/>
                <a:ext cx="8229600" cy="9302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2450" y="1482724"/>
            <a:ext cx="3669949" cy="2174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srgbClr val="0070C0"/>
                </a:solidFill>
              </a:rPr>
              <a:t>Input will be divided into 8  four bit sections.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Each 4 bit section expends to 6 bits section.</a:t>
            </a:r>
          </a:p>
          <a:p>
            <a:pPr algn="just"/>
            <a:endParaRPr lang="en-US" dirty="0" smtClean="0">
              <a:solidFill>
                <a:srgbClr val="0070C0"/>
              </a:solidFill>
            </a:endParaRP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4357771"/>
            <a:ext cx="8782050" cy="1776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941" r="6010" b="5875"/>
          <a:stretch/>
        </p:blipFill>
        <p:spPr>
          <a:xfrm>
            <a:off x="4709465" y="1082757"/>
            <a:ext cx="3721603" cy="32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21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Whitener XOR </a:t>
                </a: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219200"/>
              </a:xfrm>
              <a:blipFill rotWithShape="0">
                <a:blip r:embed="rId2"/>
                <a:stretch>
                  <a:fillRect r="-407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1600201"/>
            <a:ext cx="4648200" cy="45259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9360" y="2819400"/>
            <a:ext cx="1633240" cy="834229"/>
          </a:xfrm>
          <a:prstGeom prst="ellipse">
            <a:avLst/>
          </a:prstGeom>
          <a:solidFill>
            <a:srgbClr val="FFFF00">
              <a:alpha val="17000"/>
            </a:srgbClr>
          </a:solidFill>
          <a:ln w="95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944247" y="3653629"/>
            <a:ext cx="8382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𝑏𝑜𝑥𝑒𝑠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S-boxes are doing real mixing. (Confusion).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DSE has 8 S-boxes, each.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Has 6 inputs and 4 outputs.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1"/>
            <a:ext cx="8620125" cy="28289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7200" y="3733800"/>
            <a:ext cx="1219200" cy="1066800"/>
          </a:xfrm>
          <a:prstGeom prst="ellipse">
            <a:avLst/>
          </a:prstGeom>
          <a:solidFill>
            <a:srgbClr val="FFFF00">
              <a:alpha val="16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flipH="1" flipV="1">
            <a:off x="1295401" y="4800600"/>
            <a:ext cx="824882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9165" y="5257800"/>
            <a:ext cx="2922235" cy="646331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 the process is going on inside each </a:t>
            </a:r>
            <a:r>
              <a:rPr lang="en-US" i="1" dirty="0" smtClean="0"/>
              <a:t>S-boxes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665" y="2590800"/>
            <a:ext cx="8229600" cy="1600200"/>
          </a:xfrm>
        </p:spPr>
        <p:txBody>
          <a:bodyPr/>
          <a:lstStyle/>
          <a:p>
            <a:r>
              <a:rPr lang="en-US" dirty="0" smtClean="0"/>
              <a:t>Data Encryption Standard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(DES)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492A-AED5-4C9D-A29B-EEC3E21BEF57}" type="datetime1">
              <a:rPr lang="en-US" smtClean="0"/>
              <a:t>4/3/2018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𝑏𝑜𝑥𝑒𝑠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each </a:t>
            </a:r>
            <a:r>
              <a:rPr lang="en-US" i="1" dirty="0" smtClean="0">
                <a:solidFill>
                  <a:schemeClr val="tx2"/>
                </a:solidFill>
              </a:rPr>
              <a:t>S-box</a:t>
            </a:r>
            <a:r>
              <a:rPr lang="en-US" dirty="0" smtClean="0">
                <a:solidFill>
                  <a:schemeClr val="tx2"/>
                </a:solidFill>
              </a:rPr>
              <a:t>, we have a truth table.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98" y="2209800"/>
            <a:ext cx="3911913" cy="2768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36" y="2625474"/>
            <a:ext cx="4936562" cy="18192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5050923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The truth table for </a:t>
            </a:r>
            <a:r>
              <a:rPr lang="en-US" i="1" dirty="0" smtClean="0">
                <a:solidFill>
                  <a:schemeClr val="tx2"/>
                </a:solidFill>
              </a:rPr>
              <a:t>S-box 1 is differ from others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There is no similar truth table among the eight boxes.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𝑏𝑜𝑥𝑒𝑠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74" y="1600200"/>
            <a:ext cx="8675625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Use the S-box below to get the output of the  </a:t>
            </a:r>
            <a:r>
              <a:rPr lang="en-US" b="1" dirty="0" smtClean="0">
                <a:solidFill>
                  <a:schemeClr val="tx2"/>
                </a:solidFill>
              </a:rPr>
              <a:t>110001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3" y="2219325"/>
            <a:ext cx="8463464" cy="18192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70762" y="4337050"/>
            <a:ext cx="8675625" cy="2019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The 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bit is (1) and the 6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bit is (1), so the row is 11 which means (3)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rest of the bits are (1000) which means (8).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box with index (3,8) has a value of (05).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Converting (05) to binary, it will be (0101).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1612" y="228600"/>
                <a:ext cx="8229600" cy="13716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𝑆𝑡𝑟𝑎𝑖𝑔h𝑡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𝑃𝑒𝑟𝑚𝑢𝑡𝑎𝑡𝑖𝑜𝑛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612" y="228600"/>
                <a:ext cx="8229600" cy="1371600"/>
              </a:xfrm>
              <a:blipFill rotWithShape="0">
                <a:blip r:embed="rId2"/>
                <a:stretch>
                  <a:fillRect t="-7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75625" cy="1828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It is the final stage of DES function. Sometimes called as Final Permutation.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is the 32 bits input / 32 bites output permutation operation.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follows a straight permutation truth table, as shown below: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22" t="6897" r="1748" b="10345"/>
          <a:stretch/>
        </p:blipFill>
        <p:spPr>
          <a:xfrm>
            <a:off x="1442212" y="3200400"/>
            <a:ext cx="6248400" cy="18288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48653" y="5181600"/>
            <a:ext cx="8675625" cy="93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According to the above table, the 7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bit of the input will be the 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bit of the output.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Key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834042" cy="52133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First step is Parity drop: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Removing the parity bit. (if Available).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Do permutation according to a give table.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Output is 64 bits input becomes 56 bits.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Divide the 56 bits into two parts, each 28 bits.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Left part and right part.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Do left bit shifting.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Given permutation / compression table, do permutation to reduce the size to 48 bits.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Key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42" y="1219200"/>
            <a:ext cx="4038600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Generation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1"/>
            <a:ext cx="8800452" cy="2209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10 bits key is shared between sender and receiver. Use the following information to generate K</a:t>
            </a:r>
            <a:r>
              <a:rPr lang="en-US" baseline="-25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 and K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, which each has 8 bits sizes.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K=(10100 00010</a:t>
            </a:r>
            <a:r>
              <a:rPr lang="en-US" i="1" dirty="0" smtClean="0">
                <a:solidFill>
                  <a:schemeClr val="tx2"/>
                </a:solidFill>
              </a:rPr>
              <a:t>) is the main key.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No parity bits are there.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en-US" baseline="-25000" dirty="0" smtClean="0">
                <a:solidFill>
                  <a:schemeClr val="tx2"/>
                </a:solidFill>
              </a:rPr>
              <a:t>10</a:t>
            </a:r>
            <a:r>
              <a:rPr lang="en-US" dirty="0" smtClean="0">
                <a:solidFill>
                  <a:schemeClr val="tx2"/>
                </a:solidFill>
              </a:rPr>
              <a:t> permutation is  (3 5 2 7 4 10 1 9 8 6)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en-US" baseline="-25000" dirty="0" smtClean="0">
                <a:solidFill>
                  <a:schemeClr val="tx2"/>
                </a:solidFill>
              </a:rPr>
              <a:t>8</a:t>
            </a:r>
            <a:r>
              <a:rPr lang="en-US" dirty="0" smtClean="0">
                <a:solidFill>
                  <a:schemeClr val="tx2"/>
                </a:solidFill>
              </a:rPr>
              <a:t> permutation is (6 3 7 4 8 5 10 9).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==========================================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3810000"/>
            <a:ext cx="7848600" cy="254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No parity bits will be removed.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(K) = P10 (10100 00010) = (10000 01100).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Left part is (10000) and Right part is (01100).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Applying left shifting on both part L = 00001 and R = 11000.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Combining the L and R = 0000111000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P8( L and R) = P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(00001 11000) = (10100100)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Therefore, the sub-key k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is (10100100)</a:t>
            </a:r>
          </a:p>
        </p:txBody>
      </p:sp>
    </p:spTree>
    <p:extLst>
      <p:ext uri="{BB962C8B-B14F-4D97-AF65-F5344CB8AC3E}">
        <p14:creationId xmlns:p14="http://schemas.microsoft.com/office/powerpoint/2010/main" val="25414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Generation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Example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46768"/>
            <a:ext cx="4651964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No parity bits will be removed.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(K) = P10 (10100 00010) = (10000 01100).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Left part is (10000) and Right part is (01100).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Applying left shifting on both part L = 00001 and R = 11000.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Combining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 and R = 0000111000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 L and R) = P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(00001 11000) = (10100100)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Therefore, the sub-key k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is (10100100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Key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64" y="1600200"/>
            <a:ext cx="4038600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5334000"/>
            <a:ext cx="449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 which of the above information we should start for computing the set values of sub-key k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Generation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Example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46768"/>
            <a:ext cx="4651964" cy="480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No parity bits will be removed.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(K) = P10 (10100 00010) = (10000 01100).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Left part is (10000) and Right part is (01100).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Applying left shifting on both part L = 00001 and R = 11000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 left shifting bit.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L=00010  and R= 10001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Combining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 and R = </a:t>
            </a:r>
            <a:r>
              <a:rPr lang="en-US" dirty="0" smtClean="0">
                <a:solidFill>
                  <a:srgbClr val="FF0000"/>
                </a:solidFill>
              </a:rPr>
              <a:t>00010 10001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baseline="-25000" dirty="0">
                <a:solidFill>
                  <a:schemeClr val="tx2"/>
                </a:solidFill>
              </a:rPr>
              <a:t>8</a:t>
            </a:r>
            <a:r>
              <a:rPr lang="en-US" dirty="0">
                <a:solidFill>
                  <a:schemeClr val="tx2"/>
                </a:solidFill>
              </a:rPr>
              <a:t> permutation is (6 3 7 4 8 5 10 9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 L and R) = P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00010 10001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10010010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Therefore, the sub-key k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is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10010010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Key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64" y="1600200"/>
            <a:ext cx="4038600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37600" y="3484979"/>
            <a:ext cx="685800" cy="304800"/>
          </a:xfrm>
          <a:prstGeom prst="round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16604" y="3484979"/>
            <a:ext cx="685800" cy="304800"/>
          </a:xfrm>
          <a:prstGeom prst="round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When need to find the sub-key K3,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Which information will be taken in consideration?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Dose the process of round 3 will go as round or not? If any change is there show and highlight the change.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 Algorithm </a:t>
            </a:r>
            <a:r>
              <a:rPr lang="en-US" dirty="0" smtClean="0"/>
              <a:t>Illustrated.pdf in the </a:t>
            </a:r>
            <a:r>
              <a:rPr lang="en-US" smtClean="0"/>
              <a:t>same folder.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78" y="2209800"/>
            <a:ext cx="8229600" cy="1600200"/>
          </a:xfrm>
        </p:spPr>
        <p:txBody>
          <a:bodyPr/>
          <a:lstStyle/>
          <a:p>
            <a:r>
              <a:rPr lang="en-US" dirty="0" smtClean="0"/>
              <a:t>Class End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74B0-B381-4DFF-8FF7-37C74F791475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 main objective of this class is to: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To </a:t>
            </a:r>
            <a:r>
              <a:rPr lang="en-US" sz="1600" dirty="0">
                <a:solidFill>
                  <a:srgbClr val="0070C0"/>
                </a:solidFill>
              </a:rPr>
              <a:t>review a short history of DES 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To define the basic structure of </a:t>
            </a:r>
            <a:r>
              <a:rPr lang="en-US" dirty="0" smtClean="0">
                <a:solidFill>
                  <a:srgbClr val="0070C0"/>
                </a:solidFill>
              </a:rPr>
              <a:t>DES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To describe the details of building elements of </a:t>
            </a:r>
            <a:r>
              <a:rPr lang="en-US" dirty="0" smtClean="0">
                <a:solidFill>
                  <a:srgbClr val="0070C0"/>
                </a:solidFill>
              </a:rPr>
              <a:t>DES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To describe the round keys generation </a:t>
            </a:r>
            <a:r>
              <a:rPr lang="en-US" dirty="0" smtClean="0">
                <a:solidFill>
                  <a:srgbClr val="0070C0"/>
                </a:solidFill>
              </a:rPr>
              <a:t>process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sz="2400" dirty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CB0-B1AF-411A-9296-6C7D071F09E8}" type="datetime1">
              <a:rPr lang="en-US" smtClean="0"/>
              <a:t>4/3/2018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and Diffusion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en-US" b="1" dirty="0">
                <a:solidFill>
                  <a:srgbClr val="0070C0"/>
                </a:solidFill>
              </a:rPr>
              <a:t>confusion</a:t>
            </a:r>
            <a:endParaRPr lang="en-US" altLang="en-US" dirty="0">
              <a:solidFill>
                <a:srgbClr val="0070C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Make </a:t>
            </a:r>
            <a:r>
              <a:rPr lang="en-US" altLang="en-US" dirty="0">
                <a:solidFill>
                  <a:srgbClr val="0070C0"/>
                </a:solidFill>
              </a:rPr>
              <a:t>relation between statistics of ciphertext and the value of the encryption key as complex as </a:t>
            </a:r>
            <a:r>
              <a:rPr lang="en-US" altLang="en-US" dirty="0" smtClean="0">
                <a:solidFill>
                  <a:srgbClr val="0070C0"/>
                </a:solidFill>
              </a:rPr>
              <a:t>possible.</a:t>
            </a:r>
            <a:endParaRPr lang="en-US" altLang="en-US" dirty="0">
              <a:solidFill>
                <a:srgbClr val="0070C0"/>
              </a:solidFill>
            </a:endParaRPr>
          </a:p>
          <a:p>
            <a:pPr lvl="1"/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b="1" dirty="0">
                <a:solidFill>
                  <a:srgbClr val="0070C0"/>
                </a:solidFill>
              </a:rPr>
              <a:t>diffusion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Diffuse </a:t>
            </a:r>
            <a:r>
              <a:rPr lang="en-US" altLang="en-US" dirty="0">
                <a:solidFill>
                  <a:srgbClr val="0070C0"/>
                </a:solidFill>
              </a:rPr>
              <a:t>statistical property of plaintext digit across a range of ciphertext digits</a:t>
            </a:r>
          </a:p>
          <a:p>
            <a:pPr lvl="1"/>
            <a:endParaRPr lang="en-US" altLang="en-US" dirty="0" smtClean="0">
              <a:solidFill>
                <a:srgbClr val="0070C0"/>
              </a:solidFill>
            </a:endParaRPr>
          </a:p>
          <a:p>
            <a:pPr lvl="1"/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Each </a:t>
            </a:r>
            <a:r>
              <a:rPr lang="en-US" altLang="en-US" i="1" dirty="0">
                <a:solidFill>
                  <a:srgbClr val="FF0000"/>
                </a:solidFill>
              </a:rPr>
              <a:t>plaintext digits affects value of many </a:t>
            </a:r>
            <a:r>
              <a:rPr lang="en-US" altLang="en-US" i="1" dirty="0" err="1">
                <a:solidFill>
                  <a:srgbClr val="FF0000"/>
                </a:solidFill>
              </a:rPr>
              <a:t>ciphertext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smtClean="0">
                <a:solidFill>
                  <a:srgbClr val="FF0000"/>
                </a:solidFill>
              </a:rPr>
              <a:t>digits, or has same relation with many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ciphertext</a:t>
            </a:r>
            <a:r>
              <a:rPr lang="en-US" altLang="en-US" i="1" dirty="0" smtClean="0">
                <a:solidFill>
                  <a:srgbClr val="FF0000"/>
                </a:solidFill>
              </a:rPr>
              <a:t> digits.</a:t>
            </a:r>
          </a:p>
          <a:p>
            <a:pPr lvl="1"/>
            <a:endParaRPr lang="en-US" alt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4780-B230-4ED7-BEE0-855E4D80AEF4}" type="datetime1">
              <a:rPr lang="en-US" smtClean="0"/>
              <a:t>4/3/2018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Feistel</a:t>
            </a:r>
            <a:r>
              <a:rPr lang="en-US" dirty="0">
                <a:effectLst/>
              </a:rPr>
              <a:t>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724399" cy="47561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It is a design model, not specific method.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Uses same algorithm for encryption and decryption.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Has multiple round of processing plaintext.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Each round consists </a:t>
            </a:r>
            <a:r>
              <a:rPr lang="en-US" b="1" i="1" dirty="0" smtClean="0">
                <a:solidFill>
                  <a:schemeClr val="tx2"/>
                </a:solidFill>
              </a:rPr>
              <a:t>S-box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b="1" i="1" dirty="0" smtClean="0">
                <a:solidFill>
                  <a:schemeClr val="tx2"/>
                </a:solidFill>
              </a:rPr>
              <a:t>P-box</a:t>
            </a:r>
            <a:r>
              <a:rPr lang="en-US" dirty="0" smtClean="0">
                <a:solidFill>
                  <a:schemeClr val="tx2"/>
                </a:solidFill>
              </a:rPr>
              <a:t> step.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118E-210E-452F-80D1-99910257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56" y="1572297"/>
            <a:ext cx="3605160" cy="47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Data Encryption Standard </a:t>
            </a:r>
            <a:r>
              <a:rPr lang="en-US" dirty="0">
                <a:solidFill>
                  <a:srgbClr val="0070C0"/>
                </a:solidFill>
              </a:rPr>
              <a:t>(DES) is 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</a:rPr>
              <a:t>symmetric-key block cipher published </a:t>
            </a:r>
            <a:r>
              <a:rPr lang="en-US" dirty="0" smtClean="0">
                <a:solidFill>
                  <a:srgbClr val="0070C0"/>
                </a:solidFill>
              </a:rPr>
              <a:t>in 1973 by </a:t>
            </a: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National Institute of Standards and Technology</a:t>
            </a:r>
            <a:r>
              <a:rPr lang="en-US" dirty="0">
                <a:solidFill>
                  <a:srgbClr val="0070C0"/>
                </a:solidFill>
              </a:rPr>
              <a:t> (NIST</a:t>
            </a:r>
            <a:r>
              <a:rPr lang="en-US" dirty="0" smtClean="0">
                <a:solidFill>
                  <a:srgbClr val="0070C0"/>
                </a:solidFill>
              </a:rPr>
              <a:t>), as a proposal.</a:t>
            </a:r>
            <a:endParaRPr lang="en-US" dirty="0">
              <a:solidFill>
                <a:srgbClr val="0070C0"/>
              </a:solidFill>
            </a:endParaRPr>
          </a:p>
          <a:p>
            <a:pPr lvl="1" algn="just"/>
            <a:endParaRPr lang="en-US" altLang="zh-CN" dirty="0">
              <a:solidFill>
                <a:srgbClr val="0070C0"/>
              </a:solidFill>
            </a:endParaRPr>
          </a:p>
          <a:p>
            <a:pPr lvl="1" algn="just"/>
            <a:r>
              <a:rPr lang="en-US" altLang="zh-CN" dirty="0" smtClean="0">
                <a:solidFill>
                  <a:srgbClr val="0070C0"/>
                </a:solidFill>
              </a:rPr>
              <a:t>It has been accepted </a:t>
            </a:r>
            <a:r>
              <a:rPr lang="en-US" altLang="zh-CN" dirty="0">
                <a:solidFill>
                  <a:srgbClr val="0070C0"/>
                </a:solidFill>
              </a:rPr>
              <a:t>by </a:t>
            </a:r>
            <a:r>
              <a:rPr lang="en-US" dirty="0">
                <a:solidFill>
                  <a:srgbClr val="0070C0"/>
                </a:solidFill>
              </a:rPr>
              <a:t>as a draft of the </a:t>
            </a:r>
            <a:r>
              <a:rPr lang="en-US" b="1" dirty="0">
                <a:solidFill>
                  <a:srgbClr val="0070C0"/>
                </a:solidFill>
              </a:rPr>
              <a:t>Federal Information Processing Standard</a:t>
            </a:r>
            <a:r>
              <a:rPr lang="en-US" dirty="0">
                <a:solidFill>
                  <a:srgbClr val="0070C0"/>
                </a:solidFill>
              </a:rPr>
              <a:t> (FIPS), in March 1975 </a:t>
            </a:r>
            <a:r>
              <a:rPr lang="en-US" dirty="0" smtClean="0"/>
              <a:t>.</a:t>
            </a:r>
          </a:p>
          <a:p>
            <a:pPr lvl="1" algn="just"/>
            <a:endParaRPr lang="en-US" altLang="zh-CN" dirty="0">
              <a:solidFill>
                <a:srgbClr val="0070C0"/>
              </a:solidFill>
            </a:endParaRPr>
          </a:p>
          <a:p>
            <a:pPr lvl="1" algn="just"/>
            <a:r>
              <a:rPr lang="en-US" altLang="zh-CN" dirty="0" smtClean="0">
                <a:solidFill>
                  <a:srgbClr val="0070C0"/>
                </a:solidFill>
              </a:rPr>
              <a:t>Although the draft was criticized, on 1977 the drafted has been published.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1C1-C1B4-4BA7-A46B-4BFD4E0E6D43}" type="datetime1">
              <a:rPr lang="en-US" smtClean="0"/>
              <a:t>4/3/2018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39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</a:rPr>
              <a:t>DES </a:t>
            </a:r>
            <a:r>
              <a:rPr lang="en-US" sz="3200" dirty="0" smtClean="0">
                <a:solidFill>
                  <a:srgbClr val="0070C0"/>
                </a:solidFill>
              </a:rPr>
              <a:t>takes:</a:t>
            </a:r>
          </a:p>
          <a:p>
            <a:pPr lvl="1" algn="just"/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64-bit plaintext and creates a 64-bit ciphertext; at the decryption site, </a:t>
            </a:r>
            <a:endParaRPr lang="en-US" dirty="0" smtClean="0">
              <a:solidFill>
                <a:srgbClr val="0070C0"/>
              </a:solidFill>
            </a:endParaRP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64-bit ciphertext and creates a 64-bit block of plaintext. </a:t>
            </a:r>
            <a:endParaRPr lang="en-US" dirty="0" smtClean="0">
              <a:solidFill>
                <a:srgbClr val="0070C0"/>
              </a:solidFill>
            </a:endParaRP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same 56-bit cipher key is used for both encryption and decryption.</a:t>
            </a:r>
            <a:endParaRPr lang="en-US" altLang="zh-CN" dirty="0">
              <a:solidFill>
                <a:srgbClr val="0070C0"/>
              </a:solidFill>
            </a:endParaRPr>
          </a:p>
          <a:p>
            <a:pPr algn="just"/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3725861"/>
            <a:ext cx="6848475" cy="26289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8501-CE6E-4339-BB61-7B67318BB00B}" type="datetime1">
              <a:rPr lang="en-US" smtClean="0"/>
              <a:t>4/3/2018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3700"/>
            <a:ext cx="8229600" cy="1295400"/>
          </a:xfrm>
        </p:spPr>
        <p:txBody>
          <a:bodyPr/>
          <a:lstStyle/>
          <a:p>
            <a:r>
              <a:rPr lang="en-US" altLang="en-US" dirty="0" smtClean="0"/>
              <a:t>DES Structure </a:t>
            </a:r>
            <a:br>
              <a:rPr lang="en-US" altLang="en-US" dirty="0" smtClean="0"/>
            </a:br>
            <a:r>
              <a:rPr lang="en-US" altLang="en-US" i="1" dirty="0" smtClean="0"/>
              <a:t>Encryption </a:t>
            </a:r>
            <a:endParaRPr lang="en-US" alt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89100"/>
            <a:ext cx="3962400" cy="466725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Has two </a:t>
            </a:r>
            <a:r>
              <a:rPr lang="en-US" altLang="en-US" i="1" dirty="0" smtClean="0">
                <a:solidFill>
                  <a:srgbClr val="0070C0"/>
                </a:solidFill>
              </a:rPr>
              <a:t>P-box</a:t>
            </a:r>
            <a:r>
              <a:rPr lang="en-US" altLang="en-US" dirty="0" smtClean="0">
                <a:solidFill>
                  <a:srgbClr val="0070C0"/>
                </a:solidFill>
              </a:rPr>
              <a:t>es: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Initial and final permutation.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Each is inverse to the other.</a:t>
            </a:r>
          </a:p>
          <a:p>
            <a:pPr marL="457200" lvl="1" indent="0">
              <a:buNone/>
            </a:pPr>
            <a:endParaRPr lang="en-US" altLang="en-US" dirty="0" smtClean="0">
              <a:solidFill>
                <a:srgbClr val="0070C0"/>
              </a:solidFill>
            </a:endParaRPr>
          </a:p>
          <a:p>
            <a:r>
              <a:rPr lang="en-US" altLang="en-US" dirty="0" smtClean="0">
                <a:solidFill>
                  <a:srgbClr val="0070C0"/>
                </a:solidFill>
              </a:rPr>
              <a:t>Has 16 rounding or </a:t>
            </a:r>
            <a:br>
              <a:rPr lang="en-US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(S-box).</a:t>
            </a:r>
          </a:p>
          <a:p>
            <a:endParaRPr lang="en-US" altLang="en-US" dirty="0" smtClean="0">
              <a:solidFill>
                <a:srgbClr val="0070C0"/>
              </a:solidFill>
            </a:endParaRPr>
          </a:p>
          <a:p>
            <a:r>
              <a:rPr lang="en-US" altLang="en-US" dirty="0" smtClean="0">
                <a:solidFill>
                  <a:srgbClr val="0070C0"/>
                </a:solidFill>
              </a:rPr>
              <a:t>Accepts 64 bit Plaintext.</a:t>
            </a:r>
          </a:p>
          <a:p>
            <a:endParaRPr lang="en-US" altLang="en-US" dirty="0" smtClean="0">
              <a:solidFill>
                <a:srgbClr val="0070C0"/>
              </a:solidFill>
            </a:endParaRPr>
          </a:p>
          <a:p>
            <a:r>
              <a:rPr lang="en-US" altLang="en-US" dirty="0" smtClean="0">
                <a:solidFill>
                  <a:srgbClr val="0070C0"/>
                </a:solidFill>
              </a:rPr>
              <a:t>Has 56 bit cipher key, 48 bit used.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Based on some predefined algorithms.</a:t>
            </a:r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89100"/>
            <a:ext cx="4848225" cy="4667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74-C013-4255-88E7-B244C9C96683}" type="datetime1">
              <a:rPr lang="en-US" altLang="en-US" smtClean="0"/>
              <a:t>4/3/2018</a:t>
            </a:fld>
            <a:endParaRPr lang="en-US" alt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3700"/>
            <a:ext cx="8229600" cy="1295400"/>
          </a:xfrm>
        </p:spPr>
        <p:txBody>
          <a:bodyPr/>
          <a:lstStyle/>
          <a:p>
            <a:r>
              <a:rPr lang="en-US" altLang="en-US" dirty="0" smtClean="0"/>
              <a:t>DES Structure </a:t>
            </a:r>
            <a:br>
              <a:rPr lang="en-US" altLang="en-US" dirty="0" smtClean="0"/>
            </a:br>
            <a:r>
              <a:rPr lang="en-US" altLang="en-US" i="1" dirty="0" smtClean="0"/>
              <a:t>Encryption / (P-box )</a:t>
            </a:r>
            <a:endParaRPr lang="en-US" alt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89100"/>
            <a:ext cx="3962400" cy="466725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Has two </a:t>
            </a:r>
            <a:r>
              <a:rPr lang="en-US" altLang="en-US" i="1" dirty="0" smtClean="0">
                <a:solidFill>
                  <a:srgbClr val="0070C0"/>
                </a:solidFill>
              </a:rPr>
              <a:t>P-box</a:t>
            </a:r>
            <a:r>
              <a:rPr lang="en-US" altLang="en-US" dirty="0" smtClean="0">
                <a:solidFill>
                  <a:srgbClr val="0070C0"/>
                </a:solidFill>
              </a:rPr>
              <a:t>es: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Initial and final permutation.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Each is inverse to the other.</a:t>
            </a:r>
          </a:p>
          <a:p>
            <a:pPr marL="457200" lvl="1" indent="0">
              <a:buNone/>
            </a:pPr>
            <a:endParaRPr lang="en-US" altLang="en-US" dirty="0" smtClean="0">
              <a:solidFill>
                <a:srgbClr val="0070C0"/>
              </a:solidFill>
            </a:endParaRPr>
          </a:p>
          <a:p>
            <a:r>
              <a:rPr lang="en-US" altLang="en-US" dirty="0" smtClean="0">
                <a:solidFill>
                  <a:srgbClr val="0070C0"/>
                </a:solidFill>
              </a:rPr>
              <a:t>It is applied directly on 64 bit of the plaintext.</a:t>
            </a:r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 smtClean="0">
              <a:solidFill>
                <a:srgbClr val="0070C0"/>
              </a:solidFill>
            </a:endParaRPr>
          </a:p>
          <a:p>
            <a:r>
              <a:rPr lang="en-US" altLang="en-US" dirty="0" smtClean="0">
                <a:solidFill>
                  <a:srgbClr val="0070C0"/>
                </a:solidFill>
              </a:rPr>
              <a:t>They are keyless.</a:t>
            </a:r>
          </a:p>
          <a:p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 smtClean="0">
                <a:solidFill>
                  <a:srgbClr val="0070C0"/>
                </a:solidFill>
              </a:rPr>
              <a:t>Increases the role of hardware in encryption process.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Security - Ishik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103437"/>
            <a:ext cx="496187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7421</TotalTime>
  <Words>1488</Words>
  <Application>Microsoft Office PowerPoint</Application>
  <PresentationFormat>On-screen Show (4:3)</PresentationFormat>
  <Paragraphs>311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宋体</vt:lpstr>
      <vt:lpstr>Arial</vt:lpstr>
      <vt:lpstr>Calibri</vt:lpstr>
      <vt:lpstr>Cambria Math</vt:lpstr>
      <vt:lpstr>Century Gothic</vt:lpstr>
      <vt:lpstr>Courier New</vt:lpstr>
      <vt:lpstr>Palatino Linotype</vt:lpstr>
      <vt:lpstr>Times New Roman</vt:lpstr>
      <vt:lpstr>Wingdings</vt:lpstr>
      <vt:lpstr>Executive</vt:lpstr>
      <vt:lpstr>  Computer Security IT423</vt:lpstr>
      <vt:lpstr>Data Encryption Standard  (DES)</vt:lpstr>
      <vt:lpstr>Class Objective </vt:lpstr>
      <vt:lpstr>Confusion and Diffusion </vt:lpstr>
      <vt:lpstr>Feistel Cipher</vt:lpstr>
      <vt:lpstr>DES</vt:lpstr>
      <vt:lpstr>Overview </vt:lpstr>
      <vt:lpstr>DES Structure  Encryption </vt:lpstr>
      <vt:lpstr>DES Structure  Encryption / (P-box )</vt:lpstr>
      <vt:lpstr>DES Structure  Encryption / (P-box )</vt:lpstr>
      <vt:lpstr>DES Structure  Encryption / (P-box )</vt:lpstr>
      <vt:lpstr>DES Structure  Encryption </vt:lpstr>
      <vt:lpstr>DES Structure  Encryption / Rounds</vt:lpstr>
      <vt:lpstr>DES Structure  …/ Rounds/ f(R_(i-1),K_i)</vt:lpstr>
      <vt:lpstr>DES Structure  …/ …/ f(R_(i-1),K_i)/steps</vt:lpstr>
      <vt:lpstr>f(R_(i-1),K_i)/Expansion</vt:lpstr>
      <vt:lpstr>f(R_(i-1),K_i)/Expansion</vt:lpstr>
      <vt:lpstr>f(R_(i-1),K_i)/Whitener XOR </vt:lpstr>
      <vt:lpstr>f(R_(i-1),K_i )  /S-boxes</vt:lpstr>
      <vt:lpstr>f(R_(i-1),K_i )  /S-boxes</vt:lpstr>
      <vt:lpstr>f(R_(i-1),K_i )  /S-boxes</vt:lpstr>
      <vt:lpstr>f(R_(i-1),K_i )   Straight Permutation</vt:lpstr>
      <vt:lpstr>Key Generation</vt:lpstr>
      <vt:lpstr>Key Generation Example </vt:lpstr>
      <vt:lpstr>Key Generation Example </vt:lpstr>
      <vt:lpstr>Key Generation Example </vt:lpstr>
      <vt:lpstr>Quiz ? </vt:lpstr>
      <vt:lpstr>Read More</vt:lpstr>
      <vt:lpstr>Class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Saman Abdullah</dc:creator>
  <cp:lastModifiedBy>Saman Abdullah</cp:lastModifiedBy>
  <cp:revision>206</cp:revision>
  <dcterms:created xsi:type="dcterms:W3CDTF">2006-08-16T00:00:00Z</dcterms:created>
  <dcterms:modified xsi:type="dcterms:W3CDTF">2018-04-03T05:47:51Z</dcterms:modified>
</cp:coreProperties>
</file>