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2"/>
  </p:notesMasterIdLst>
  <p:sldIdLst>
    <p:sldId id="256" r:id="rId2"/>
    <p:sldId id="383" r:id="rId3"/>
    <p:sldId id="339" r:id="rId4"/>
    <p:sldId id="335" r:id="rId5"/>
    <p:sldId id="385" r:id="rId6"/>
    <p:sldId id="386" r:id="rId7"/>
    <p:sldId id="387" r:id="rId8"/>
    <p:sldId id="388" r:id="rId9"/>
    <p:sldId id="389" r:id="rId10"/>
    <p:sldId id="390" r:id="rId11"/>
    <p:sldId id="391" r:id="rId12"/>
    <p:sldId id="392" r:id="rId13"/>
    <p:sldId id="393" r:id="rId14"/>
    <p:sldId id="394" r:id="rId15"/>
    <p:sldId id="395" r:id="rId16"/>
    <p:sldId id="384" r:id="rId17"/>
    <p:sldId id="396" r:id="rId18"/>
    <p:sldId id="397" r:id="rId19"/>
    <p:sldId id="398" r:id="rId20"/>
    <p:sldId id="399" r:id="rId21"/>
    <p:sldId id="402" r:id="rId22"/>
    <p:sldId id="403" r:id="rId23"/>
    <p:sldId id="404" r:id="rId24"/>
    <p:sldId id="405" r:id="rId25"/>
    <p:sldId id="406" r:id="rId26"/>
    <p:sldId id="407" r:id="rId27"/>
    <p:sldId id="408" r:id="rId28"/>
    <p:sldId id="409" r:id="rId29"/>
    <p:sldId id="410" r:id="rId30"/>
    <p:sldId id="331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0485" autoAdjust="0"/>
  </p:normalViewPr>
  <p:slideViewPr>
    <p:cSldViewPr>
      <p:cViewPr varScale="1">
        <p:scale>
          <a:sx n="74" d="100"/>
          <a:sy n="74" d="100"/>
        </p:scale>
        <p:origin x="63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687B3-7330-4369-8384-7DAAF3B5A2D4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98584-10C4-430C-B21C-F83DFFB09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65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Bogus</a:t>
            </a:r>
            <a:r>
              <a:rPr lang="en-US" baseline="0" dirty="0" smtClean="0"/>
              <a:t> is fake (</a:t>
            </a:r>
            <a:r>
              <a:rPr lang="ar-IQ" baseline="0" dirty="0" smtClean="0"/>
              <a:t>زائف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8584-10C4-430C-B21C-F83DFFB09E1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8918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Bogus</a:t>
            </a:r>
            <a:r>
              <a:rPr lang="en-US" baseline="0" dirty="0" smtClean="0"/>
              <a:t> is fake (</a:t>
            </a:r>
            <a:r>
              <a:rPr lang="ar-IQ" baseline="0" dirty="0" smtClean="0"/>
              <a:t>زائف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8584-10C4-430C-B21C-F83DFFB09E1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006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Bogus</a:t>
            </a:r>
            <a:r>
              <a:rPr lang="en-US" baseline="0" dirty="0" smtClean="0"/>
              <a:t> is fake (</a:t>
            </a:r>
            <a:r>
              <a:rPr lang="ar-IQ" baseline="0" dirty="0" smtClean="0"/>
              <a:t>زائف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8584-10C4-430C-B21C-F83DFFB09E1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0724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Bogus</a:t>
            </a:r>
            <a:r>
              <a:rPr lang="en-US" baseline="0" dirty="0" smtClean="0"/>
              <a:t> is fake (</a:t>
            </a:r>
            <a:r>
              <a:rPr lang="ar-IQ" baseline="0" dirty="0" smtClean="0"/>
              <a:t>زائف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8584-10C4-430C-B21C-F83DFFB09E1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8923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Bogus</a:t>
            </a:r>
            <a:r>
              <a:rPr lang="en-US" baseline="0" dirty="0" smtClean="0"/>
              <a:t> is fake (</a:t>
            </a:r>
            <a:r>
              <a:rPr lang="ar-IQ" baseline="0" dirty="0" smtClean="0"/>
              <a:t>زائف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8584-10C4-430C-B21C-F83DFFB09E1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433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Bogus</a:t>
            </a:r>
            <a:r>
              <a:rPr lang="en-US" baseline="0" dirty="0" smtClean="0"/>
              <a:t> is fake (</a:t>
            </a:r>
            <a:r>
              <a:rPr lang="ar-IQ" baseline="0" dirty="0" smtClean="0"/>
              <a:t>زائف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8584-10C4-430C-B21C-F83DFFB09E1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327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Bogus</a:t>
            </a:r>
            <a:r>
              <a:rPr lang="en-US" baseline="0" dirty="0" smtClean="0"/>
              <a:t> is fake (</a:t>
            </a:r>
            <a:r>
              <a:rPr lang="ar-IQ" baseline="0" dirty="0" smtClean="0"/>
              <a:t>زائف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8584-10C4-430C-B21C-F83DFFB09E1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8792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Bogus</a:t>
            </a:r>
            <a:r>
              <a:rPr lang="en-US" baseline="0" dirty="0" smtClean="0"/>
              <a:t> is fake (</a:t>
            </a:r>
            <a:r>
              <a:rPr lang="ar-IQ" baseline="0" dirty="0" smtClean="0"/>
              <a:t>زائف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8584-10C4-430C-B21C-F83DFFB09E1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17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Bogus</a:t>
            </a:r>
            <a:r>
              <a:rPr lang="en-US" baseline="0" dirty="0" smtClean="0"/>
              <a:t> is fake (</a:t>
            </a:r>
            <a:r>
              <a:rPr lang="ar-IQ" baseline="0" dirty="0" smtClean="0"/>
              <a:t>زائف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8584-10C4-430C-B21C-F83DFFB09E1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4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Bogus</a:t>
            </a:r>
            <a:r>
              <a:rPr lang="en-US" baseline="0" dirty="0" smtClean="0"/>
              <a:t> is fake (</a:t>
            </a:r>
            <a:r>
              <a:rPr lang="ar-IQ" baseline="0" dirty="0" smtClean="0"/>
              <a:t>زائف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8584-10C4-430C-B21C-F83DFFB09E1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359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Bogus</a:t>
            </a:r>
            <a:r>
              <a:rPr lang="en-US" baseline="0" dirty="0" smtClean="0"/>
              <a:t> is fake (</a:t>
            </a:r>
            <a:r>
              <a:rPr lang="ar-IQ" baseline="0" dirty="0" smtClean="0"/>
              <a:t>زائف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8584-10C4-430C-B21C-F83DFFB09E1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954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Bogus</a:t>
            </a:r>
            <a:r>
              <a:rPr lang="en-US" baseline="0" dirty="0" smtClean="0"/>
              <a:t> is fake (</a:t>
            </a:r>
            <a:r>
              <a:rPr lang="ar-IQ" baseline="0" dirty="0" smtClean="0"/>
              <a:t>زائف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8584-10C4-430C-B21C-F83DFFB09E1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069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Bogus</a:t>
            </a:r>
            <a:r>
              <a:rPr lang="en-US" baseline="0" dirty="0" smtClean="0"/>
              <a:t> is fake (</a:t>
            </a:r>
            <a:r>
              <a:rPr lang="ar-IQ" baseline="0" dirty="0" smtClean="0"/>
              <a:t>زائف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8584-10C4-430C-B21C-F83DFFB09E1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64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Bogus</a:t>
            </a:r>
            <a:r>
              <a:rPr lang="en-US" baseline="0" dirty="0" smtClean="0"/>
              <a:t> is fake (</a:t>
            </a:r>
            <a:r>
              <a:rPr lang="ar-IQ" baseline="0" dirty="0" smtClean="0"/>
              <a:t>زائف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8584-10C4-430C-B21C-F83DFFB09E1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55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Bogus</a:t>
            </a:r>
            <a:r>
              <a:rPr lang="en-US" baseline="0" dirty="0" smtClean="0"/>
              <a:t> is fake (</a:t>
            </a:r>
            <a:r>
              <a:rPr lang="ar-IQ" baseline="0" dirty="0" smtClean="0"/>
              <a:t>زائف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8584-10C4-430C-B21C-F83DFFB09E1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150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Bogus</a:t>
            </a:r>
            <a:r>
              <a:rPr lang="en-US" baseline="0" dirty="0" smtClean="0"/>
              <a:t> is fake (</a:t>
            </a:r>
            <a:r>
              <a:rPr lang="ar-IQ" baseline="0" dirty="0" smtClean="0"/>
              <a:t>زائف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8584-10C4-430C-B21C-F83DFFB09E1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05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5B2DE-93F4-4039-B9DD-0E7ACC97682B}" type="datetime1">
              <a:rPr lang="en-US" smtClean="0"/>
              <a:t>4/13/2018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C59D-05D2-4495-82E2-21C8985561DB}" type="datetime1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FA0D4-F1ED-4330-A96D-979A52A07936}" type="datetime1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118E-210E-452F-80D1-99910257A07A}" type="datetime1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D2960-A42D-4DB5-895F-A20783DA7B48}" type="datetime1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A3910-AC36-4D3C-BD84-5620D2F409E7}" type="datetime1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B7DF-21BE-443D-A844-74A4B9763A53}" type="datetime1">
              <a:rPr lang="en-US" smtClean="0"/>
              <a:t>4/13/2018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F5F2-8200-41B4-9FF2-2255FDEAA3D5}" type="datetime1">
              <a:rPr lang="en-US" smtClean="0"/>
              <a:t>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1E3C-565A-4273-B6F0-E44552C4FE18}" type="datetime1">
              <a:rPr lang="en-US" smtClean="0"/>
              <a:t>4/13/2018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6BC94-4FD9-414B-8482-2AC0378E25A7}" type="datetime1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0475-8AA5-40CE-AA9A-6CE4BD3FB538}" type="datetime1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907A621-CF73-47B7-A588-052F58198068}" type="datetime1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aman.mirza@ishik.edu.iq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1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1336384"/>
            <a:ext cx="8150225" cy="2666999"/>
          </a:xfrm>
        </p:spPr>
        <p:txBody>
          <a:bodyPr/>
          <a:lstStyle/>
          <a:p>
            <a:r>
              <a:rPr lang="en-US" sz="6000" dirty="0" smtClean="0">
                <a:effectLst/>
              </a:rPr>
              <a:t/>
            </a:r>
            <a:br>
              <a:rPr lang="en-US" sz="6000" dirty="0" smtClean="0">
                <a:effectLst/>
              </a:rPr>
            </a:br>
            <a:r>
              <a:rPr lang="en-US" altLang="en-US" sz="6000" dirty="0">
                <a:effectLst/>
              </a:rPr>
              <a:t/>
            </a:r>
            <a:br>
              <a:rPr lang="en-US" altLang="en-US" sz="6000" dirty="0">
                <a:effectLst/>
              </a:rPr>
            </a:br>
            <a:r>
              <a:rPr lang="en-US" altLang="en-US" sz="6000" dirty="0">
                <a:effectLst/>
              </a:rPr>
              <a:t>Computer Security</a:t>
            </a:r>
            <a:r>
              <a:rPr lang="en-US" sz="6000">
                <a:effectLst/>
              </a:rPr>
              <a:t/>
            </a:r>
            <a:br>
              <a:rPr lang="en-US" sz="6000">
                <a:effectLst/>
              </a:rPr>
            </a:br>
            <a:r>
              <a:rPr lang="en-US" altLang="en-US" sz="4400" smtClean="0">
                <a:effectLst/>
              </a:rPr>
              <a:t>IT423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325791"/>
            <a:ext cx="6400800" cy="68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Semester II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2017 - 2018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AutoShape 2" descr="Description: Description: Uploads UKH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escription: Description: Uploads UKH 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505200" y="5334000"/>
            <a:ext cx="33528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 Saman Mirza Abdullah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saman.mirza@ishik.edu.iq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endParaRPr lang="en-GB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60337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508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-1"/>
            <a:ext cx="8952853" cy="1674813"/>
          </a:xfrm>
        </p:spPr>
        <p:txBody>
          <a:bodyPr/>
          <a:lstStyle/>
          <a:p>
            <a:r>
              <a:rPr lang="en-US" i="1" dirty="0" smtClean="0"/>
              <a:t>.../ Data Units/</a:t>
            </a:r>
            <a:br>
              <a:rPr lang="en-US" i="1" dirty="0" smtClean="0"/>
            </a:br>
            <a:r>
              <a:rPr lang="en-US" i="1" dirty="0" smtClean="0">
                <a:solidFill>
                  <a:srgbClr val="FF0000"/>
                </a:solidFill>
              </a:rPr>
              <a:t>State Transformation/Example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4780-B230-4ED7-BEE0-855E4D80AEF4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8450" y="3336925"/>
            <a:ext cx="6000750" cy="3019425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399" y="1951038"/>
            <a:ext cx="8952853" cy="1385888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solidFill>
                  <a:srgbClr val="0070C0"/>
                </a:solidFill>
              </a:rPr>
              <a:t>Convert the plaintext “AES uses a matrix”.</a:t>
            </a:r>
          </a:p>
          <a:p>
            <a:r>
              <a:rPr lang="en-US" altLang="en-US" dirty="0" smtClean="0">
                <a:solidFill>
                  <a:srgbClr val="0070C0"/>
                </a:solidFill>
              </a:rPr>
              <a:t>Complete the plaintext with </a:t>
            </a:r>
            <a:r>
              <a:rPr lang="en-US" altLang="en-US" b="1" i="1" dirty="0" smtClean="0">
                <a:solidFill>
                  <a:srgbClr val="FF0000"/>
                </a:solidFill>
              </a:rPr>
              <a:t>bogus</a:t>
            </a:r>
            <a:r>
              <a:rPr lang="en-US" altLang="en-US" b="1" i="1" dirty="0" smtClean="0">
                <a:solidFill>
                  <a:srgbClr val="0070C0"/>
                </a:solidFill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>
                <a:solidFill>
                  <a:srgbClr val="0070C0"/>
                </a:solidFill>
              </a:rPr>
              <a:t>letter (Z) to be in the 16 multiplexer.  (16, 32, 48, 64, …)</a:t>
            </a: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en-US" dirty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86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-1"/>
            <a:ext cx="8952853" cy="1674813"/>
          </a:xfrm>
        </p:spPr>
        <p:txBody>
          <a:bodyPr/>
          <a:lstStyle/>
          <a:p>
            <a:r>
              <a:rPr lang="en-US" i="1" dirty="0" smtClean="0"/>
              <a:t>.../ Round/</a:t>
            </a:r>
            <a:br>
              <a:rPr lang="en-US" i="1" dirty="0" smtClean="0"/>
            </a:br>
            <a:r>
              <a:rPr lang="en-US" i="1" dirty="0" smtClean="0">
                <a:solidFill>
                  <a:srgbClr val="FF0000"/>
                </a:solidFill>
              </a:rPr>
              <a:t>Structure of each Round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4780-B230-4ED7-BEE0-855E4D80AEF4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399" y="1679574"/>
            <a:ext cx="8952853" cy="758826"/>
          </a:xfrm>
        </p:spPr>
        <p:txBody>
          <a:bodyPr>
            <a:normAutofit/>
          </a:bodyPr>
          <a:lstStyle/>
          <a:p>
            <a:r>
              <a:rPr lang="en-US" altLang="en-US" i="1" dirty="0" err="1" smtClean="0">
                <a:solidFill>
                  <a:srgbClr val="0070C0"/>
                </a:solidFill>
              </a:rPr>
              <a:t>SubBytes</a:t>
            </a:r>
            <a:r>
              <a:rPr lang="en-US" altLang="en-US" dirty="0" smtClean="0">
                <a:solidFill>
                  <a:srgbClr val="0070C0"/>
                </a:solidFill>
              </a:rPr>
              <a:t>, </a:t>
            </a:r>
            <a:r>
              <a:rPr lang="en-US" altLang="en-US" i="1" dirty="0" err="1" smtClean="0">
                <a:solidFill>
                  <a:srgbClr val="0070C0"/>
                </a:solidFill>
              </a:rPr>
              <a:t>ShiftRows</a:t>
            </a:r>
            <a:r>
              <a:rPr lang="en-US" altLang="en-US" dirty="0" smtClean="0">
                <a:solidFill>
                  <a:srgbClr val="0070C0"/>
                </a:solidFill>
              </a:rPr>
              <a:t>, </a:t>
            </a:r>
            <a:r>
              <a:rPr lang="en-US" altLang="en-US" i="1" dirty="0" err="1" smtClean="0">
                <a:solidFill>
                  <a:srgbClr val="0070C0"/>
                </a:solidFill>
              </a:rPr>
              <a:t>MixColumns</a:t>
            </a:r>
            <a:r>
              <a:rPr lang="en-US" altLang="en-US" dirty="0" smtClean="0">
                <a:solidFill>
                  <a:srgbClr val="0070C0"/>
                </a:solidFill>
              </a:rPr>
              <a:t>, and </a:t>
            </a:r>
            <a:r>
              <a:rPr lang="en-US" altLang="en-US" i="1" dirty="0" err="1" smtClean="0">
                <a:solidFill>
                  <a:srgbClr val="0070C0"/>
                </a:solidFill>
              </a:rPr>
              <a:t>AddRoundKey</a:t>
            </a:r>
            <a:r>
              <a:rPr lang="en-US" altLang="en-US" dirty="0" smtClean="0">
                <a:solidFill>
                  <a:srgbClr val="0070C0"/>
                </a:solidFill>
              </a:rPr>
              <a:t>.</a:t>
            </a: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en-US" dirty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244" y="2286000"/>
            <a:ext cx="4190999" cy="40703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l="8990" r="3054"/>
          <a:stretch/>
        </p:blipFill>
        <p:spPr>
          <a:xfrm>
            <a:off x="5257800" y="2438401"/>
            <a:ext cx="3629024" cy="3917950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990600" y="2743200"/>
            <a:ext cx="381000" cy="76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58876" y="24749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055624" y="3478326"/>
            <a:ext cx="381000" cy="76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23900" y="321009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743201" y="2745205"/>
            <a:ext cx="2514600" cy="2590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First round only uses one transformation,  </a:t>
            </a:r>
            <a:r>
              <a:rPr lang="en-US" sz="1600" dirty="0" err="1" smtClean="0">
                <a:solidFill>
                  <a:srgbClr val="FF0000"/>
                </a:solidFill>
              </a:rPr>
              <a:t>Addroundkey</a:t>
            </a:r>
            <a:r>
              <a:rPr lang="en-US" sz="1600" dirty="0" smtClean="0"/>
              <a:t>.</a:t>
            </a:r>
          </a:p>
          <a:p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Last round only uses three transformations, missing </a:t>
            </a:r>
            <a:r>
              <a:rPr lang="en-US" sz="1600" dirty="0" err="1" smtClean="0">
                <a:solidFill>
                  <a:srgbClr val="FF0000"/>
                </a:solidFill>
              </a:rPr>
              <a:t>MixColumn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/>
              <a:t>Transformation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5519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-1"/>
            <a:ext cx="8952853" cy="1674813"/>
          </a:xfrm>
        </p:spPr>
        <p:txBody>
          <a:bodyPr/>
          <a:lstStyle/>
          <a:p>
            <a:r>
              <a:rPr lang="en-US" i="1" dirty="0" smtClean="0"/>
              <a:t>...</a:t>
            </a:r>
            <a:r>
              <a:rPr lang="en-US" i="1" dirty="0"/>
              <a:t>Structure of each Round</a:t>
            </a:r>
            <a:r>
              <a:rPr lang="en-US" i="1" dirty="0" smtClean="0">
                <a:solidFill>
                  <a:srgbClr val="FF0000"/>
                </a:solidFill>
              </a:rPr>
              <a:t/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>/Substitution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4780-B230-4ED7-BEE0-855E4D80AEF4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399" y="1679574"/>
            <a:ext cx="7010401" cy="4676776"/>
          </a:xfrm>
        </p:spPr>
        <p:txBody>
          <a:bodyPr>
            <a:normAutofit/>
          </a:bodyPr>
          <a:lstStyle/>
          <a:p>
            <a:r>
              <a:rPr lang="en-US" altLang="en-US" i="1" dirty="0" smtClean="0">
                <a:solidFill>
                  <a:srgbClr val="0070C0"/>
                </a:solidFill>
              </a:rPr>
              <a:t>AES dose substitution like DES, with differences :</a:t>
            </a:r>
          </a:p>
          <a:p>
            <a:pPr lvl="1"/>
            <a:r>
              <a:rPr lang="en-US" altLang="en-US" i="1" dirty="0" smtClean="0">
                <a:solidFill>
                  <a:srgbClr val="0070C0"/>
                </a:solidFill>
              </a:rPr>
              <a:t>Substitution done on bytes not bits.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Only one table used for transformation.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Implemented by a table look up / mathematical process of Galois Field </a:t>
            </a:r>
            <a:r>
              <a:rPr lang="en-US" altLang="en-US" i="1" dirty="0" smtClean="0">
                <a:solidFill>
                  <a:srgbClr val="0070C0"/>
                </a:solidFill>
              </a:rPr>
              <a:t>GF(2</a:t>
            </a:r>
            <a:r>
              <a:rPr lang="en-US" altLang="en-US" i="1" baseline="30000" dirty="0" smtClean="0">
                <a:solidFill>
                  <a:srgbClr val="0070C0"/>
                </a:solidFill>
              </a:rPr>
              <a:t>8</a:t>
            </a:r>
            <a:r>
              <a:rPr lang="en-US" altLang="en-US" i="1" dirty="0" smtClean="0">
                <a:solidFill>
                  <a:srgbClr val="0070C0"/>
                </a:solidFill>
              </a:rPr>
              <a:t>)</a:t>
            </a:r>
          </a:p>
          <a:p>
            <a:pPr lvl="1"/>
            <a:endParaRPr lang="en-US" altLang="en-US" dirty="0" smtClean="0">
              <a:solidFill>
                <a:srgbClr val="0070C0"/>
              </a:solidFill>
            </a:endParaRPr>
          </a:p>
          <a:p>
            <a:r>
              <a:rPr lang="en-US" altLang="en-US" dirty="0" smtClean="0">
                <a:solidFill>
                  <a:srgbClr val="0070C0"/>
                </a:solidFill>
              </a:rPr>
              <a:t>This class focus on table look up, which called </a:t>
            </a:r>
            <a:r>
              <a:rPr lang="en-US" altLang="en-US" b="1" i="1" dirty="0" err="1" smtClean="0">
                <a:solidFill>
                  <a:srgbClr val="0070C0"/>
                </a:solidFill>
              </a:rPr>
              <a:t>SubBytes</a:t>
            </a:r>
            <a:r>
              <a:rPr lang="en-US" altLang="en-US" dirty="0" smtClean="0">
                <a:solidFill>
                  <a:srgbClr val="0070C0"/>
                </a:solidFill>
              </a:rPr>
              <a:t> in the AES.</a:t>
            </a:r>
          </a:p>
          <a:p>
            <a:pPr marL="0" indent="0">
              <a:buNone/>
            </a:pPr>
            <a:endParaRPr lang="en-US" altLang="en-US" dirty="0">
              <a:solidFill>
                <a:srgbClr val="0070C0"/>
              </a:solidFill>
            </a:endParaRPr>
          </a:p>
          <a:p>
            <a:r>
              <a:rPr lang="en-US" altLang="en-US" dirty="0" smtClean="0">
                <a:solidFill>
                  <a:srgbClr val="0070C0"/>
                </a:solidFill>
              </a:rPr>
              <a:t>The content of the byte will be changed but the location will be the same location as before.</a:t>
            </a: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8197" t="7488" r="59075" b="6377"/>
          <a:stretch/>
        </p:blipFill>
        <p:spPr>
          <a:xfrm>
            <a:off x="7162800" y="2132806"/>
            <a:ext cx="1635187" cy="422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68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-1"/>
            <a:ext cx="8952853" cy="1674813"/>
          </a:xfrm>
        </p:spPr>
        <p:txBody>
          <a:bodyPr/>
          <a:lstStyle/>
          <a:p>
            <a:r>
              <a:rPr lang="en-US" i="1" dirty="0" smtClean="0"/>
              <a:t>...</a:t>
            </a:r>
            <a:r>
              <a:rPr lang="en-US" i="1" dirty="0"/>
              <a:t>Structure of each Round</a:t>
            </a:r>
            <a:r>
              <a:rPr lang="en-US" i="1" dirty="0" smtClean="0">
                <a:solidFill>
                  <a:srgbClr val="FF0000"/>
                </a:solidFill>
              </a:rPr>
              <a:t/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>/Substitution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4780-B230-4ED7-BEE0-855E4D80AEF4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679574"/>
            <a:ext cx="7010401" cy="4676776"/>
          </a:xfrm>
        </p:spPr>
        <p:txBody>
          <a:bodyPr>
            <a:normAutofit/>
          </a:bodyPr>
          <a:lstStyle/>
          <a:p>
            <a:r>
              <a:rPr lang="en-US" altLang="en-US" i="1" dirty="0" smtClean="0">
                <a:solidFill>
                  <a:srgbClr val="0070C0"/>
                </a:solidFill>
              </a:rPr>
              <a:t>Every two bytes as base 16 will be changed to different two bytes to same base.</a:t>
            </a:r>
          </a:p>
          <a:p>
            <a:pPr lvl="1"/>
            <a:r>
              <a:rPr lang="en-US" altLang="en-US" i="1" dirty="0" smtClean="0">
                <a:solidFill>
                  <a:srgbClr val="0070C0"/>
                </a:solidFill>
              </a:rPr>
              <a:t>5A</a:t>
            </a:r>
            <a:r>
              <a:rPr lang="en-US" altLang="en-US" i="1" baseline="-25000" dirty="0" smtClean="0">
                <a:solidFill>
                  <a:srgbClr val="0070C0"/>
                </a:solidFill>
              </a:rPr>
              <a:t>16</a:t>
            </a:r>
            <a:r>
              <a:rPr lang="en-US" altLang="en-US" i="1" dirty="0" smtClean="0">
                <a:solidFill>
                  <a:srgbClr val="0070C0"/>
                </a:solidFill>
              </a:rPr>
              <a:t> and 5B</a:t>
            </a:r>
            <a:r>
              <a:rPr lang="en-US" altLang="en-US" i="1" baseline="-25000" dirty="0">
                <a:solidFill>
                  <a:srgbClr val="0070C0"/>
                </a:solidFill>
              </a:rPr>
              <a:t>16</a:t>
            </a:r>
            <a:r>
              <a:rPr lang="en-US" altLang="en-US" i="1" dirty="0" smtClean="0">
                <a:solidFill>
                  <a:srgbClr val="0070C0"/>
                </a:solidFill>
              </a:rPr>
              <a:t> will be transformed to BE</a:t>
            </a:r>
            <a:r>
              <a:rPr lang="en-US" altLang="en-US" i="1" baseline="-25000" dirty="0">
                <a:solidFill>
                  <a:srgbClr val="0070C0"/>
                </a:solidFill>
              </a:rPr>
              <a:t>16</a:t>
            </a:r>
            <a:r>
              <a:rPr lang="en-US" altLang="en-US" i="1" dirty="0" smtClean="0">
                <a:solidFill>
                  <a:srgbClr val="0070C0"/>
                </a:solidFill>
              </a:rPr>
              <a:t> and 39</a:t>
            </a:r>
            <a:r>
              <a:rPr lang="en-US" altLang="en-US" i="1" baseline="-25000" dirty="0" smtClean="0">
                <a:solidFill>
                  <a:srgbClr val="0070C0"/>
                </a:solidFill>
              </a:rPr>
              <a:t>16</a:t>
            </a:r>
            <a:endParaRPr lang="en-US" altLang="en-US" i="1" baseline="-25000" dirty="0">
              <a:solidFill>
                <a:srgbClr val="0070C0"/>
              </a:solidFill>
            </a:endParaRPr>
          </a:p>
          <a:p>
            <a:pPr lvl="1"/>
            <a:endParaRPr lang="en-US" altLang="en-US" i="1" dirty="0" smtClean="0">
              <a:solidFill>
                <a:srgbClr val="0070C0"/>
              </a:solidFill>
            </a:endParaRPr>
          </a:p>
          <a:p>
            <a:r>
              <a:rPr lang="en-US" altLang="en-US" i="1" dirty="0" smtClean="0">
                <a:solidFill>
                  <a:srgbClr val="0070C0"/>
                </a:solidFill>
              </a:rPr>
              <a:t>Same two bytes are transformed to same two digits.</a:t>
            </a:r>
          </a:p>
          <a:p>
            <a:pPr lvl="1"/>
            <a:r>
              <a:rPr lang="en-US" altLang="en-US" i="1" dirty="0">
                <a:solidFill>
                  <a:srgbClr val="0070C0"/>
                </a:solidFill>
              </a:rPr>
              <a:t>5A</a:t>
            </a:r>
            <a:r>
              <a:rPr lang="en-US" altLang="en-US" i="1" baseline="-25000" dirty="0">
                <a:solidFill>
                  <a:srgbClr val="0070C0"/>
                </a:solidFill>
              </a:rPr>
              <a:t>16</a:t>
            </a:r>
            <a:r>
              <a:rPr lang="en-US" altLang="en-US" i="1" dirty="0">
                <a:solidFill>
                  <a:srgbClr val="0070C0"/>
                </a:solidFill>
              </a:rPr>
              <a:t> and </a:t>
            </a:r>
            <a:r>
              <a:rPr lang="en-US" altLang="en-US" i="1" dirty="0" smtClean="0">
                <a:solidFill>
                  <a:srgbClr val="0070C0"/>
                </a:solidFill>
              </a:rPr>
              <a:t>5A</a:t>
            </a:r>
            <a:r>
              <a:rPr lang="en-US" altLang="en-US" i="1" baseline="-25000" dirty="0" smtClean="0">
                <a:solidFill>
                  <a:srgbClr val="0070C0"/>
                </a:solidFill>
              </a:rPr>
              <a:t>16</a:t>
            </a:r>
            <a:r>
              <a:rPr lang="en-US" altLang="en-US" i="1" dirty="0" smtClean="0">
                <a:solidFill>
                  <a:srgbClr val="0070C0"/>
                </a:solidFill>
              </a:rPr>
              <a:t> </a:t>
            </a:r>
            <a:r>
              <a:rPr lang="en-US" altLang="en-US" i="1" dirty="0">
                <a:solidFill>
                  <a:srgbClr val="0070C0"/>
                </a:solidFill>
              </a:rPr>
              <a:t>will be transformed to BE</a:t>
            </a:r>
            <a:r>
              <a:rPr lang="en-US" altLang="en-US" i="1" baseline="-25000" dirty="0">
                <a:solidFill>
                  <a:srgbClr val="0070C0"/>
                </a:solidFill>
              </a:rPr>
              <a:t>16</a:t>
            </a:r>
            <a:r>
              <a:rPr lang="en-US" altLang="en-US" i="1" dirty="0">
                <a:solidFill>
                  <a:srgbClr val="0070C0"/>
                </a:solidFill>
              </a:rPr>
              <a:t> and BE</a:t>
            </a:r>
            <a:r>
              <a:rPr lang="en-US" altLang="en-US" i="1" baseline="-25000" dirty="0">
                <a:solidFill>
                  <a:srgbClr val="0070C0"/>
                </a:solidFill>
              </a:rPr>
              <a:t>16</a:t>
            </a:r>
            <a:endParaRPr lang="en-US" altLang="en-US" i="1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r>
              <a:rPr lang="en-US" altLang="en-US" dirty="0" smtClean="0">
                <a:solidFill>
                  <a:srgbClr val="0070C0"/>
                </a:solidFill>
              </a:rPr>
              <a:t>You need to have both subbyte table for transformation and inverse transformation.</a:t>
            </a:r>
          </a:p>
          <a:p>
            <a:endParaRPr lang="en-US" altLang="en-US" dirty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8197" t="7488" r="59075" b="6377"/>
          <a:stretch/>
        </p:blipFill>
        <p:spPr>
          <a:xfrm>
            <a:off x="7162800" y="2132806"/>
            <a:ext cx="1635187" cy="422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80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-1"/>
            <a:ext cx="8952853" cy="1066801"/>
          </a:xfrm>
        </p:spPr>
        <p:txBody>
          <a:bodyPr/>
          <a:lstStyle/>
          <a:p>
            <a:r>
              <a:rPr lang="en-US" i="1" dirty="0" smtClean="0"/>
              <a:t>...</a:t>
            </a:r>
            <a:r>
              <a:rPr lang="en-US" i="1" dirty="0" smtClean="0">
                <a:solidFill>
                  <a:srgbClr val="FF0000"/>
                </a:solidFill>
              </a:rPr>
              <a:t>/Substitution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4780-B230-4ED7-BEE0-855E4D80AEF4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68099"/>
            <a:ext cx="8952852" cy="987426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solidFill>
                  <a:srgbClr val="0070C0"/>
                </a:solidFill>
              </a:rPr>
              <a:t>Let us try some values for transformation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smtClean="0">
                <a:solidFill>
                  <a:srgbClr val="0070C0"/>
                </a:solidFill>
              </a:rPr>
              <a:t>(</a:t>
            </a:r>
            <a:r>
              <a:rPr lang="en-US" altLang="en-US" dirty="0" err="1" smtClean="0">
                <a:solidFill>
                  <a:srgbClr val="0070C0"/>
                </a:solidFill>
              </a:rPr>
              <a:t>SubByte</a:t>
            </a:r>
            <a:r>
              <a:rPr lang="en-US" altLang="en-US" dirty="0" smtClean="0">
                <a:solidFill>
                  <a:srgbClr val="0070C0"/>
                </a:solidFill>
              </a:rPr>
              <a:t>) </a:t>
            </a:r>
            <a:endParaRPr lang="en-US" altLang="en-US" dirty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528690" y="2057400"/>
            <a:ext cx="5576562" cy="4146192"/>
            <a:chOff x="1547487" y="2447924"/>
            <a:chExt cx="6162675" cy="451766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57012" y="4317642"/>
              <a:ext cx="6153150" cy="2647950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47487" y="2447924"/>
              <a:ext cx="6162675" cy="2143125"/>
            </a:xfrm>
            <a:prstGeom prst="rect">
              <a:avLst/>
            </a:prstGeom>
          </p:spPr>
        </p:pic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0600" y="4715187"/>
            <a:ext cx="1857375" cy="90487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1676920" y="3515004"/>
            <a:ext cx="2304492" cy="4191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-405066" y="3467480"/>
            <a:ext cx="2330451" cy="4667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3925" y="2495461"/>
            <a:ext cx="1819275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6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-1"/>
            <a:ext cx="8952853" cy="1066801"/>
          </a:xfrm>
        </p:spPr>
        <p:txBody>
          <a:bodyPr/>
          <a:lstStyle/>
          <a:p>
            <a:r>
              <a:rPr lang="en-US" i="1" dirty="0" smtClean="0"/>
              <a:t>...</a:t>
            </a:r>
            <a:r>
              <a:rPr lang="en-US" i="1" dirty="0" smtClean="0">
                <a:solidFill>
                  <a:srgbClr val="FF0000"/>
                </a:solidFill>
              </a:rPr>
              <a:t>/Substitution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4780-B230-4ED7-BEE0-855E4D80AEF4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68099"/>
            <a:ext cx="8952852" cy="987426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solidFill>
                  <a:srgbClr val="0070C0"/>
                </a:solidFill>
              </a:rPr>
              <a:t>Let us try some values for </a:t>
            </a:r>
            <a:r>
              <a:rPr lang="en-US" altLang="en-US" dirty="0">
                <a:solidFill>
                  <a:srgbClr val="0070C0"/>
                </a:solidFill>
              </a:rPr>
              <a:t>inverse transformation </a:t>
            </a:r>
            <a:r>
              <a:rPr lang="en-US" altLang="en-US" dirty="0" smtClean="0">
                <a:solidFill>
                  <a:srgbClr val="0070C0"/>
                </a:solidFill>
              </a:rPr>
              <a:t>(</a:t>
            </a:r>
            <a:r>
              <a:rPr lang="en-US" altLang="en-US" dirty="0" err="1" smtClean="0">
                <a:solidFill>
                  <a:srgbClr val="0070C0"/>
                </a:solidFill>
              </a:rPr>
              <a:t>InvSubByte</a:t>
            </a:r>
            <a:r>
              <a:rPr lang="en-US" altLang="en-US" dirty="0">
                <a:solidFill>
                  <a:srgbClr val="0070C0"/>
                </a:solidFill>
              </a:rPr>
              <a:t>) </a:t>
            </a:r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4715187"/>
            <a:ext cx="1857375" cy="90487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1676920" y="3515004"/>
            <a:ext cx="2304492" cy="4191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-405066" y="3467480"/>
            <a:ext cx="2330451" cy="4667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3925" y="2495461"/>
            <a:ext cx="1819275" cy="942975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3507140" y="1943291"/>
            <a:ext cx="5598112" cy="4076510"/>
            <a:chOff x="3507140" y="1943290"/>
            <a:chExt cx="6148722" cy="450532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507140" y="1943290"/>
              <a:ext cx="6134100" cy="2390775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521762" y="4334065"/>
              <a:ext cx="6134100" cy="21145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3076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...</a:t>
            </a:r>
            <a:r>
              <a:rPr lang="en-US" i="1" dirty="0" smtClean="0">
                <a:solidFill>
                  <a:srgbClr val="FF0000"/>
                </a:solidFill>
              </a:rPr>
              <a:t>/Permutation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In AES, permutation is done based on Bytes, not on bits like DES.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Do the order of the bits in a byte changed?</a:t>
            </a:r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The transformation uses Row Shifting to left. </a:t>
            </a:r>
          </a:p>
          <a:p>
            <a:pPr marL="457200" lvl="1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The number of shifted bytes depends on the number of row: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Row (0) no shift at all.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Row(3) three bytes shifted.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118E-210E-452F-80D1-99910257A07A}" type="datetime1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72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...</a:t>
            </a:r>
            <a:r>
              <a:rPr lang="en-US" i="1" dirty="0" smtClean="0">
                <a:solidFill>
                  <a:srgbClr val="FF0000"/>
                </a:solidFill>
              </a:rPr>
              <a:t>/Permutation/Row Shift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In Row shift, number of shifted bytes depends on the number of row: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Row (0) no shift at all.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Row(3) three bytes shifted.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One row is shifted at a time.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118E-210E-452F-80D1-99910257A07A}" type="datetime1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581401"/>
            <a:ext cx="4495800" cy="21335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4114800"/>
            <a:ext cx="3886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46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/Permutation/ </a:t>
            </a:r>
            <a:r>
              <a:rPr lang="en-US" i="1" dirty="0" err="1" smtClean="0">
                <a:solidFill>
                  <a:srgbClr val="FF0000"/>
                </a:solidFill>
              </a:rPr>
              <a:t>MixColumns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399"/>
          </a:xfrm>
          <a:noFill/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Row shift, do not change bits inside a byte. It needs to apply </a:t>
            </a:r>
            <a:r>
              <a:rPr lang="en-US" b="1" i="1" dirty="0" err="1" smtClean="0">
                <a:solidFill>
                  <a:schemeClr val="tx2"/>
                </a:solidFill>
              </a:rPr>
              <a:t>MixColumns</a:t>
            </a:r>
            <a:r>
              <a:rPr lang="en-US" dirty="0" smtClean="0">
                <a:solidFill>
                  <a:schemeClr val="tx2"/>
                </a:solidFill>
              </a:rPr>
              <a:t> method to do that, and provide diffusions.</a:t>
            </a:r>
          </a:p>
          <a:p>
            <a:r>
              <a:rPr lang="en-US" dirty="0">
                <a:solidFill>
                  <a:schemeClr val="tx2"/>
                </a:solidFill>
              </a:rPr>
              <a:t>The </a:t>
            </a:r>
            <a:r>
              <a:rPr lang="en-US" dirty="0" err="1">
                <a:solidFill>
                  <a:schemeClr val="tx2"/>
                </a:solidFill>
              </a:rPr>
              <a:t>MixColumns</a:t>
            </a:r>
            <a:r>
              <a:rPr lang="en-US" dirty="0">
                <a:solidFill>
                  <a:schemeClr val="tx2"/>
                </a:solidFill>
              </a:rPr>
              <a:t> transformation operates at the </a:t>
            </a:r>
            <a:r>
              <a:rPr lang="en-US" dirty="0" smtClean="0">
                <a:solidFill>
                  <a:schemeClr val="tx2"/>
                </a:solidFill>
              </a:rPr>
              <a:t>column level</a:t>
            </a:r>
            <a:r>
              <a:rPr lang="en-US" dirty="0">
                <a:solidFill>
                  <a:schemeClr val="tx2"/>
                </a:solidFill>
              </a:rPr>
              <a:t>; it transforms each column of the state to a </a:t>
            </a:r>
            <a:r>
              <a:rPr lang="en-US" dirty="0" smtClean="0">
                <a:solidFill>
                  <a:schemeClr val="tx2"/>
                </a:solidFill>
              </a:rPr>
              <a:t>new Column.</a:t>
            </a:r>
          </a:p>
          <a:p>
            <a:r>
              <a:rPr lang="en-US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You need to understand </a:t>
            </a:r>
            <a:r>
              <a:rPr lang="en-US" dirty="0" smtClean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Matrix and Hexadecimal </a:t>
            </a:r>
            <a:r>
              <a:rPr lang="en-US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Multiplication</a:t>
            </a:r>
            <a:r>
              <a:rPr lang="en-US" dirty="0" smtClean="0">
                <a:solidFill>
                  <a:schemeClr val="tx2"/>
                </a:solidFill>
              </a:rPr>
              <a:t>.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118E-210E-452F-80D1-99910257A07A}" type="datetime1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2644" t="5596" r="4793" b="9733"/>
          <a:stretch/>
        </p:blipFill>
        <p:spPr>
          <a:xfrm>
            <a:off x="4800599" y="4533858"/>
            <a:ext cx="4343401" cy="1828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l="3524" r="7196" b="7082"/>
          <a:stretch/>
        </p:blipFill>
        <p:spPr>
          <a:xfrm>
            <a:off x="76200" y="4533858"/>
            <a:ext cx="4495800" cy="182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85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6411290"/>
              </p:ext>
            </p:extLst>
          </p:nvPr>
        </p:nvGraphicFramePr>
        <p:xfrm>
          <a:off x="659169" y="99812"/>
          <a:ext cx="7790148" cy="630588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58244"/>
                <a:gridCol w="458244"/>
                <a:gridCol w="458244"/>
                <a:gridCol w="458244"/>
                <a:gridCol w="458244"/>
                <a:gridCol w="458244"/>
                <a:gridCol w="458244"/>
                <a:gridCol w="458244"/>
                <a:gridCol w="458244"/>
                <a:gridCol w="458244"/>
                <a:gridCol w="458244"/>
                <a:gridCol w="458244"/>
                <a:gridCol w="458244"/>
                <a:gridCol w="458244"/>
                <a:gridCol w="458244"/>
                <a:gridCol w="458244"/>
                <a:gridCol w="458244"/>
              </a:tblGrid>
              <a:tr h="38126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x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1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2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3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4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5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6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7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8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9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A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B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C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D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E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F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10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</a:tr>
              <a:tr h="24765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1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4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5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6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7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9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A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B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C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D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E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F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</a:tr>
              <a:tr h="38126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2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4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6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A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C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E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12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14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16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1A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1C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1E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</a:tr>
              <a:tr h="38126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3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6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9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C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F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12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15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1B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1E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21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24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27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2A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2D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</a:tr>
              <a:tr h="361136"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4</a:t>
                      </a:r>
                      <a:endParaRPr lang="en-US" sz="1600" b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4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C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14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1C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24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2C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34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3C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effectLst/>
                        </a:rPr>
                        <a:t>40</a:t>
                      </a:r>
                      <a:endParaRPr lang="en-US" sz="1600" b="0" dirty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</a:tr>
              <a:tr h="34207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5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5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A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F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14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19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1E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23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2D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32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37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3C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41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46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4B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50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</a:tr>
              <a:tr h="38126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6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6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C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12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1E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24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2A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36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3C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42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48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4E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54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5A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effectLst/>
                        </a:rPr>
                        <a:t>60</a:t>
                      </a:r>
                      <a:endParaRPr lang="en-US" sz="1600" b="0" dirty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</a:tr>
              <a:tr h="38126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7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7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E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15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1C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23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2A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31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3F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46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4D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54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5B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62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69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70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</a:tr>
              <a:tr h="343186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8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40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48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50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58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60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68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70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78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80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</a:tr>
              <a:tr h="38126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9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9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12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1B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24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2D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36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effectLst/>
                        </a:rPr>
                        <a:t>3F</a:t>
                      </a:r>
                      <a:endParaRPr lang="en-US" sz="1600" b="0" dirty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48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51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5A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63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6C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75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7E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87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90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</a:tr>
              <a:tr h="38126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A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A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14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1E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32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3C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46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effectLst/>
                        </a:rPr>
                        <a:t>50</a:t>
                      </a:r>
                      <a:endParaRPr lang="en-US" sz="1600" b="0" dirty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effectLst/>
                        </a:rPr>
                        <a:t>5A</a:t>
                      </a:r>
                      <a:endParaRPr lang="en-US" sz="1600" b="0" dirty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64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6E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78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82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8C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96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A0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</a:tr>
              <a:tr h="38126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B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B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16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21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2C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37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42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4D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58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effectLst/>
                        </a:rPr>
                        <a:t>63</a:t>
                      </a:r>
                      <a:endParaRPr lang="en-US" sz="1600" b="0" dirty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effectLst/>
                        </a:rPr>
                        <a:t>6E</a:t>
                      </a:r>
                      <a:endParaRPr lang="en-US" sz="1600" b="0" dirty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79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84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8F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9A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A5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B0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</a:tr>
              <a:tr h="38126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C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C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24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3C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48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54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60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6C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78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effectLst/>
                        </a:rPr>
                        <a:t>84</a:t>
                      </a:r>
                      <a:endParaRPr lang="en-US" sz="1600" b="0" dirty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effectLst/>
                        </a:rPr>
                        <a:t>90</a:t>
                      </a:r>
                      <a:endParaRPr lang="en-US" sz="1600" b="0" dirty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9C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A8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B4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C0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</a:tr>
              <a:tr h="38126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D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D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1A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27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34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41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4E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5B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68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75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82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8F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effectLst/>
                        </a:rPr>
                        <a:t>9C</a:t>
                      </a:r>
                      <a:endParaRPr lang="en-US" sz="1600" b="0" dirty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effectLst/>
                        </a:rPr>
                        <a:t>A9</a:t>
                      </a:r>
                      <a:endParaRPr lang="en-US" sz="1600" b="0" dirty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B6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C3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D0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</a:tr>
              <a:tr h="38126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E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E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1C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2A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46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54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62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70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7E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8C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9A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A8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B6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effectLst/>
                        </a:rPr>
                        <a:t>C4</a:t>
                      </a:r>
                      <a:endParaRPr lang="en-US" sz="1600" b="0" dirty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D2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E0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</a:tr>
              <a:tr h="38126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F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F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1E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2D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3C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4B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5A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69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78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87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96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A5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B4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C3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D2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effectLst/>
                        </a:rPr>
                        <a:t>E1</a:t>
                      </a:r>
                      <a:endParaRPr lang="en-US" sz="1600" b="0" dirty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F0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</a:tr>
              <a:tr h="38126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n>
                            <a:solidFill>
                              <a:srgbClr val="FF0000"/>
                            </a:solidFill>
                          </a:ln>
                          <a:effectLst/>
                        </a:rPr>
                        <a:t>10</a:t>
                      </a:r>
                      <a:endParaRPr lang="en-US" sz="1600" b="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B2222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9163" marR="59163" marT="29581" marB="2958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10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20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30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40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50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60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70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80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90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A0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B0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C0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D0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effectLst/>
                        </a:rPr>
                        <a:t>E0</a:t>
                      </a:r>
                      <a:endParaRPr lang="en-US" sz="1600" b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effectLst/>
                        </a:rPr>
                        <a:t>F0</a:t>
                      </a:r>
                      <a:endParaRPr lang="en-US" sz="1600" b="0" dirty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effectLst/>
                        </a:rPr>
                        <a:t>100</a:t>
                      </a:r>
                      <a:endParaRPr lang="en-US" sz="1600" b="0" dirty="0">
                        <a:solidFill>
                          <a:srgbClr val="000088"/>
                        </a:solidFill>
                        <a:effectLst/>
                      </a:endParaRPr>
                    </a:p>
                  </a:txBody>
                  <a:tcPr marL="59163" marR="59163" marT="29581" marB="29581"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118E-210E-452F-80D1-99910257A07A}" type="datetime1">
              <a:rPr lang="en-US" b="1" smtClean="0"/>
              <a:t>4/13/2018</a:t>
            </a:fld>
            <a:endParaRPr lang="en-US" b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Computer Security - Ishik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b="1" smtClean="0"/>
              <a:pPr/>
              <a:t>19</a:t>
            </a:fld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032030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665" y="2590800"/>
            <a:ext cx="8229600" cy="1600200"/>
          </a:xfrm>
        </p:spPr>
        <p:txBody>
          <a:bodyPr/>
          <a:lstStyle/>
          <a:p>
            <a:r>
              <a:rPr lang="en-US" dirty="0" smtClean="0"/>
              <a:t>Advanced Encryption Standard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(AES)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6492A-AED5-4C9D-A29B-EEC3E21BEF57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04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-1"/>
            <a:ext cx="8952853" cy="1674813"/>
          </a:xfrm>
        </p:spPr>
        <p:txBody>
          <a:bodyPr/>
          <a:lstStyle/>
          <a:p>
            <a:r>
              <a:rPr lang="en-US" i="1" dirty="0" smtClean="0"/>
              <a:t>...</a:t>
            </a:r>
            <a:r>
              <a:rPr lang="en-US" i="1" dirty="0"/>
              <a:t>Structure of each Round</a:t>
            </a:r>
            <a:r>
              <a:rPr lang="en-US" i="1" dirty="0" smtClean="0">
                <a:solidFill>
                  <a:srgbClr val="FF0000"/>
                </a:solidFill>
              </a:rPr>
              <a:t/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>/</a:t>
            </a:r>
            <a:r>
              <a:rPr lang="en-US" i="1" dirty="0" err="1" smtClean="0">
                <a:solidFill>
                  <a:srgbClr val="FF0000"/>
                </a:solidFill>
              </a:rPr>
              <a:t>AddRoundKey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4780-B230-4ED7-BEE0-855E4D80AEF4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679574"/>
            <a:ext cx="7010401" cy="4676776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solidFill>
                  <a:srgbClr val="0070C0"/>
                </a:solidFill>
              </a:rPr>
              <a:t>All steps that have been done is just transformation of the plaintext.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Attackers can easy detect plaintext form </a:t>
            </a:r>
            <a:r>
              <a:rPr lang="en-US" altLang="en-US" dirty="0" err="1" smtClean="0">
                <a:solidFill>
                  <a:srgbClr val="0070C0"/>
                </a:solidFill>
              </a:rPr>
              <a:t>ciphertext</a:t>
            </a:r>
            <a:r>
              <a:rPr lang="en-US" altLang="en-US" dirty="0" smtClean="0">
                <a:solidFill>
                  <a:srgbClr val="0070C0"/>
                </a:solidFill>
              </a:rPr>
              <a:t> if no adding key added to the AED at each round.</a:t>
            </a:r>
          </a:p>
          <a:p>
            <a:r>
              <a:rPr lang="en-US" altLang="en-US" dirty="0" smtClean="0">
                <a:solidFill>
                  <a:srgbClr val="0070C0"/>
                </a:solidFill>
              </a:rPr>
              <a:t>AES uses Key Expansion. </a:t>
            </a:r>
          </a:p>
          <a:p>
            <a:r>
              <a:rPr lang="en-US" altLang="en-US" dirty="0" smtClean="0">
                <a:solidFill>
                  <a:srgbClr val="0070C0"/>
                </a:solidFill>
              </a:rPr>
              <a:t>Number of keys that generated is equal to (Nr+1), where </a:t>
            </a:r>
            <a:r>
              <a:rPr lang="en-US" altLang="en-US" dirty="0" err="1" smtClean="0">
                <a:solidFill>
                  <a:srgbClr val="0070C0"/>
                </a:solidFill>
              </a:rPr>
              <a:t>Nr</a:t>
            </a:r>
            <a:r>
              <a:rPr lang="en-US" altLang="en-US" dirty="0" smtClean="0">
                <a:solidFill>
                  <a:srgbClr val="0070C0"/>
                </a:solidFill>
              </a:rPr>
              <a:t> is number of rounds.</a:t>
            </a:r>
          </a:p>
          <a:p>
            <a:r>
              <a:rPr lang="en-US" altLang="en-US" dirty="0" smtClean="0">
                <a:solidFill>
                  <a:srgbClr val="0070C0"/>
                </a:solidFill>
              </a:rPr>
              <a:t>Key at each round has 128 bits size.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Divided in two four 32 bits ( four words).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Each word arranged as one column.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A key is four (1x4) matrix.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Each element is a 32 bits in hexadecimal number.</a:t>
            </a: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8197" t="7488" r="59075" b="6377"/>
          <a:stretch/>
        </p:blipFill>
        <p:spPr>
          <a:xfrm>
            <a:off x="7098405" y="1674812"/>
            <a:ext cx="1942452" cy="4681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48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-1"/>
            <a:ext cx="8952853" cy="1674813"/>
          </a:xfrm>
        </p:spPr>
        <p:txBody>
          <a:bodyPr/>
          <a:lstStyle/>
          <a:p>
            <a:r>
              <a:rPr lang="en-US" i="1" dirty="0" smtClean="0"/>
              <a:t>...</a:t>
            </a:r>
            <a:r>
              <a:rPr lang="en-US" i="1" dirty="0"/>
              <a:t>Structure of each Round</a:t>
            </a:r>
            <a:r>
              <a:rPr lang="en-US" i="1" dirty="0" smtClean="0">
                <a:solidFill>
                  <a:srgbClr val="FF0000"/>
                </a:solidFill>
              </a:rPr>
              <a:t/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>/</a:t>
            </a:r>
            <a:r>
              <a:rPr lang="en-US" i="1" dirty="0" err="1" smtClean="0">
                <a:solidFill>
                  <a:srgbClr val="FF0000"/>
                </a:solidFill>
              </a:rPr>
              <a:t>AddRoundKey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4780-B230-4ED7-BEE0-855E4D80AEF4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1" y="1679574"/>
            <a:ext cx="5105400" cy="4676776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solidFill>
                  <a:srgbClr val="0070C0"/>
                </a:solidFill>
              </a:rPr>
              <a:t>The relation between key generation and the round is the number of words that used for all rounds.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We need a key for each round.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The size of key is 128 bits (Four 32 bits, means 4 words).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For </a:t>
            </a:r>
            <a:r>
              <a:rPr lang="en-US" altLang="en-US" dirty="0" err="1" smtClean="0">
                <a:solidFill>
                  <a:srgbClr val="0070C0"/>
                </a:solidFill>
              </a:rPr>
              <a:t>Nr</a:t>
            </a:r>
            <a:r>
              <a:rPr lang="en-US" altLang="en-US" dirty="0" smtClean="0">
                <a:solidFill>
                  <a:srgbClr val="0070C0"/>
                </a:solidFill>
              </a:rPr>
              <a:t> rounds we need (4 </a:t>
            </a:r>
            <a:r>
              <a:rPr lang="en-US" altLang="en-US" dirty="0" err="1" smtClean="0">
                <a:solidFill>
                  <a:srgbClr val="0070C0"/>
                </a:solidFill>
              </a:rPr>
              <a:t>xNr</a:t>
            </a:r>
            <a:r>
              <a:rPr lang="en-US" altLang="en-US" dirty="0" smtClean="0">
                <a:solidFill>
                  <a:srgbClr val="0070C0"/>
                </a:solidFill>
              </a:rPr>
              <a:t>) words.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No. of rounds is (</a:t>
            </a:r>
            <a:r>
              <a:rPr lang="en-US" altLang="en-US" dirty="0" err="1" smtClean="0">
                <a:solidFill>
                  <a:srgbClr val="0070C0"/>
                </a:solidFill>
              </a:rPr>
              <a:t>Nr</a:t>
            </a:r>
            <a:r>
              <a:rPr lang="en-US" altLang="en-US" dirty="0" smtClean="0">
                <a:solidFill>
                  <a:srgbClr val="0070C0"/>
                </a:solidFill>
              </a:rPr>
              <a:t>. + 1), therefore we need 4 x(Nr.+1).</a:t>
            </a:r>
          </a:p>
          <a:p>
            <a:r>
              <a:rPr lang="en-US" altLang="en-US" dirty="0" smtClean="0">
                <a:solidFill>
                  <a:srgbClr val="0070C0"/>
                </a:solidFill>
              </a:rPr>
              <a:t>For each version: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AES128 </a:t>
            </a:r>
            <a:r>
              <a:rPr lang="en-US" alt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4(10+1) = 44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AES192  4(12+1) = 52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AES256  4(14+1) = 60</a:t>
            </a:r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8990" r="3054"/>
          <a:stretch/>
        </p:blipFill>
        <p:spPr>
          <a:xfrm>
            <a:off x="5257801" y="1674812"/>
            <a:ext cx="3738237" cy="4681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08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-1"/>
            <a:ext cx="8952853" cy="1674813"/>
          </a:xfrm>
        </p:spPr>
        <p:txBody>
          <a:bodyPr/>
          <a:lstStyle/>
          <a:p>
            <a:r>
              <a:rPr lang="en-US" i="1" dirty="0" smtClean="0"/>
              <a:t>...</a:t>
            </a:r>
            <a:r>
              <a:rPr lang="en-US" i="1" dirty="0"/>
              <a:t>Structure of each Round</a:t>
            </a:r>
            <a:r>
              <a:rPr lang="en-US" i="1" dirty="0" smtClean="0">
                <a:solidFill>
                  <a:srgbClr val="FF0000"/>
                </a:solidFill>
              </a:rPr>
              <a:t/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>/</a:t>
            </a:r>
            <a:r>
              <a:rPr lang="en-US" i="1" dirty="0" err="1" smtClean="0">
                <a:solidFill>
                  <a:srgbClr val="FF0000"/>
                </a:solidFill>
              </a:rPr>
              <a:t>AddRoundKey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4780-B230-4ED7-BEE0-855E4D80AEF4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679574"/>
            <a:ext cx="8952851" cy="1520826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solidFill>
                  <a:srgbClr val="0070C0"/>
                </a:solidFill>
              </a:rPr>
              <a:t>If you have </a:t>
            </a:r>
            <a:r>
              <a:rPr lang="en-US" altLang="en-US" dirty="0" err="1" smtClean="0">
                <a:solidFill>
                  <a:srgbClr val="0070C0"/>
                </a:solidFill>
              </a:rPr>
              <a:t>Nr</a:t>
            </a:r>
            <a:r>
              <a:rPr lang="en-US" altLang="en-US" dirty="0" smtClean="0">
                <a:solidFill>
                  <a:srgbClr val="0070C0"/>
                </a:solidFill>
              </a:rPr>
              <a:t> rounds, the key generation will provide Nr+1 keys.</a:t>
            </a:r>
          </a:p>
          <a:p>
            <a:r>
              <a:rPr lang="en-US" altLang="en-US" dirty="0" smtClean="0">
                <a:solidFill>
                  <a:srgbClr val="0070C0"/>
                </a:solidFill>
              </a:rPr>
              <a:t>However, each comes with (1 x 4) words vector.</a:t>
            </a:r>
          </a:p>
          <a:p>
            <a:endParaRPr lang="en-US" altLang="en-US" dirty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4777" t="10464" r="4477" b="12574"/>
          <a:stretch/>
        </p:blipFill>
        <p:spPr>
          <a:xfrm>
            <a:off x="1733225" y="3111432"/>
            <a:ext cx="5791200" cy="289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56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-1"/>
            <a:ext cx="8952853" cy="1674813"/>
          </a:xfrm>
        </p:spPr>
        <p:txBody>
          <a:bodyPr/>
          <a:lstStyle/>
          <a:p>
            <a:r>
              <a:rPr lang="en-US" i="1" dirty="0" smtClean="0"/>
              <a:t>...</a:t>
            </a:r>
            <a:r>
              <a:rPr lang="en-US" i="1" dirty="0" smtClean="0">
                <a:solidFill>
                  <a:srgbClr val="FF0000"/>
                </a:solidFill>
              </a:rPr>
              <a:t>/</a:t>
            </a:r>
            <a:r>
              <a:rPr lang="en-US" i="1" dirty="0" err="1" smtClean="0">
                <a:solidFill>
                  <a:srgbClr val="FF0000"/>
                </a:solidFill>
              </a:rPr>
              <a:t>AddRoundKey</a:t>
            </a:r>
            <a:r>
              <a:rPr lang="en-US" i="1" dirty="0" smtClean="0">
                <a:solidFill>
                  <a:srgbClr val="FF0000"/>
                </a:solidFill>
              </a:rPr>
              <a:t> /</a:t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> Key Expansion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4780-B230-4ED7-BEE0-855E4D80AEF4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679574"/>
            <a:ext cx="8952851" cy="1520826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solidFill>
                  <a:srgbClr val="0070C0"/>
                </a:solidFill>
              </a:rPr>
              <a:t>This example is about expansion key with AES-128.</a:t>
            </a:r>
          </a:p>
          <a:p>
            <a:pPr marL="0" indent="0">
              <a:buNone/>
            </a:pPr>
            <a:endParaRPr lang="en-US" altLang="en-US" dirty="0" smtClean="0">
              <a:solidFill>
                <a:srgbClr val="0070C0"/>
              </a:solidFill>
            </a:endParaRPr>
          </a:p>
          <a:p>
            <a:r>
              <a:rPr lang="en-US" altLang="en-US" dirty="0" smtClean="0">
                <a:solidFill>
                  <a:srgbClr val="0070C0"/>
                </a:solidFill>
              </a:rPr>
              <a:t>First step is generating initial key with size of 128 bits.</a:t>
            </a:r>
          </a:p>
          <a:p>
            <a:endParaRPr lang="en-US" altLang="en-US" dirty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99" y="3655392"/>
            <a:ext cx="9144000" cy="542515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191149" y="4847934"/>
            <a:ext cx="8952851" cy="7508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altLang="en-US" dirty="0" smtClean="0">
                <a:solidFill>
                  <a:srgbClr val="0070C0"/>
                </a:solidFill>
              </a:rPr>
              <a:t>Later, from this initial key other 43 keys will be formed. </a:t>
            </a: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4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-1"/>
            <a:ext cx="8952853" cy="1674813"/>
          </a:xfrm>
        </p:spPr>
        <p:txBody>
          <a:bodyPr/>
          <a:lstStyle/>
          <a:p>
            <a:r>
              <a:rPr lang="en-US" i="1" dirty="0" smtClean="0"/>
              <a:t>...</a:t>
            </a:r>
            <a:r>
              <a:rPr lang="en-US" i="1" dirty="0" smtClean="0">
                <a:solidFill>
                  <a:srgbClr val="FF0000"/>
                </a:solidFill>
              </a:rPr>
              <a:t>/</a:t>
            </a:r>
            <a:r>
              <a:rPr lang="en-US" i="1" dirty="0" err="1" smtClean="0">
                <a:solidFill>
                  <a:srgbClr val="FF0000"/>
                </a:solidFill>
              </a:rPr>
              <a:t>AddRoundKey</a:t>
            </a:r>
            <a:r>
              <a:rPr lang="en-US" i="1" dirty="0" smtClean="0">
                <a:solidFill>
                  <a:srgbClr val="FF0000"/>
                </a:solidFill>
              </a:rPr>
              <a:t> /</a:t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> Key Expansion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4780-B230-4ED7-BEE0-855E4D80AEF4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679574"/>
            <a:ext cx="8952851" cy="682626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solidFill>
                  <a:srgbClr val="0070C0"/>
                </a:solidFill>
              </a:rPr>
              <a:t>Below is the process of key expansion</a:t>
            </a:r>
          </a:p>
          <a:p>
            <a:pPr marL="0" indent="0">
              <a:buNone/>
            </a:pPr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3800" y="2334296"/>
            <a:ext cx="5366085" cy="3990327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47034" y="2390603"/>
            <a:ext cx="3581399" cy="39340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altLang="en-US" dirty="0" smtClean="0">
                <a:solidFill>
                  <a:srgbClr val="0070C0"/>
                </a:solidFill>
              </a:rPr>
              <a:t>First Step:</a:t>
            </a: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Generating the initial key.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Each consist of 4 words.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Each word is four bytes.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Bytes W</a:t>
            </a:r>
            <a:r>
              <a:rPr lang="en-US" altLang="en-US" baseline="-25000" dirty="0" smtClean="0">
                <a:solidFill>
                  <a:srgbClr val="0070C0"/>
                </a:solidFill>
              </a:rPr>
              <a:t>0</a:t>
            </a:r>
            <a:r>
              <a:rPr lang="en-US" altLang="en-US" dirty="0" smtClean="0">
                <a:solidFill>
                  <a:srgbClr val="0070C0"/>
                </a:solidFill>
              </a:rPr>
              <a:t> to W</a:t>
            </a:r>
            <a:r>
              <a:rPr lang="en-US" altLang="en-US" baseline="-25000" dirty="0">
                <a:solidFill>
                  <a:srgbClr val="0070C0"/>
                </a:solidFill>
              </a:rPr>
              <a:t>3</a:t>
            </a:r>
            <a:r>
              <a:rPr lang="en-US" altLang="en-US" dirty="0" smtClean="0">
                <a:solidFill>
                  <a:srgbClr val="0070C0"/>
                </a:solidFill>
              </a:rPr>
              <a:t> is the first word.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Bytes W</a:t>
            </a:r>
            <a:r>
              <a:rPr lang="en-US" altLang="en-US" baseline="-25000" dirty="0">
                <a:solidFill>
                  <a:srgbClr val="0070C0"/>
                </a:solidFill>
              </a:rPr>
              <a:t>4</a:t>
            </a:r>
            <a:r>
              <a:rPr lang="en-US" altLang="en-US" dirty="0" smtClean="0">
                <a:solidFill>
                  <a:srgbClr val="0070C0"/>
                </a:solidFill>
              </a:rPr>
              <a:t> </a:t>
            </a:r>
            <a:r>
              <a:rPr lang="en-US" altLang="en-US" dirty="0">
                <a:solidFill>
                  <a:srgbClr val="0070C0"/>
                </a:solidFill>
              </a:rPr>
              <a:t>to </a:t>
            </a:r>
            <a:r>
              <a:rPr lang="en-US" altLang="en-US" dirty="0" smtClean="0">
                <a:solidFill>
                  <a:srgbClr val="0070C0"/>
                </a:solidFill>
              </a:rPr>
              <a:t>W</a:t>
            </a:r>
            <a:r>
              <a:rPr lang="en-US" altLang="en-US" baseline="-25000" dirty="0">
                <a:solidFill>
                  <a:srgbClr val="0070C0"/>
                </a:solidFill>
              </a:rPr>
              <a:t>7</a:t>
            </a:r>
            <a:r>
              <a:rPr lang="en-US" altLang="en-US" dirty="0" smtClean="0">
                <a:solidFill>
                  <a:srgbClr val="0070C0"/>
                </a:solidFill>
              </a:rPr>
              <a:t> </a:t>
            </a:r>
            <a:r>
              <a:rPr lang="en-US" altLang="en-US" dirty="0">
                <a:solidFill>
                  <a:srgbClr val="0070C0"/>
                </a:solidFill>
              </a:rPr>
              <a:t>is the </a:t>
            </a:r>
            <a:r>
              <a:rPr lang="en-US" altLang="en-US" dirty="0" smtClean="0">
                <a:solidFill>
                  <a:srgbClr val="0070C0"/>
                </a:solidFill>
              </a:rPr>
              <a:t>second </a:t>
            </a:r>
            <a:r>
              <a:rPr lang="en-US" altLang="en-US" dirty="0">
                <a:solidFill>
                  <a:srgbClr val="0070C0"/>
                </a:solidFill>
              </a:rPr>
              <a:t>word</a:t>
            </a:r>
            <a:r>
              <a:rPr lang="en-US" altLang="en-US" dirty="0" smtClean="0">
                <a:solidFill>
                  <a:srgbClr val="0070C0"/>
                </a:solidFill>
              </a:rPr>
              <a:t>.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Initial key used with </a:t>
            </a:r>
            <a:br>
              <a:rPr lang="en-US" altLang="en-US" dirty="0" smtClean="0">
                <a:solidFill>
                  <a:srgbClr val="0070C0"/>
                </a:solidFill>
              </a:rPr>
            </a:br>
            <a:r>
              <a:rPr lang="en-US" altLang="en-US" dirty="0" smtClean="0">
                <a:solidFill>
                  <a:srgbClr val="0070C0"/>
                </a:solidFill>
              </a:rPr>
              <a:t>Pre-Round transformation.</a:t>
            </a:r>
            <a:endParaRPr lang="en-US" altLang="en-US" dirty="0">
              <a:solidFill>
                <a:srgbClr val="0070C0"/>
              </a:solidFill>
            </a:endParaRPr>
          </a:p>
          <a:p>
            <a:pPr lvl="1"/>
            <a:endParaRPr lang="en-US" altLang="en-US" dirty="0" smtClean="0">
              <a:solidFill>
                <a:srgbClr val="0070C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6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-1"/>
            <a:ext cx="8952853" cy="1674813"/>
          </a:xfrm>
        </p:spPr>
        <p:txBody>
          <a:bodyPr/>
          <a:lstStyle/>
          <a:p>
            <a:r>
              <a:rPr lang="en-US" i="1" dirty="0" smtClean="0"/>
              <a:t>...</a:t>
            </a:r>
            <a:r>
              <a:rPr lang="en-US" i="1" dirty="0" smtClean="0">
                <a:solidFill>
                  <a:srgbClr val="FF0000"/>
                </a:solidFill>
              </a:rPr>
              <a:t>/</a:t>
            </a:r>
            <a:r>
              <a:rPr lang="en-US" i="1" dirty="0" err="1" smtClean="0">
                <a:solidFill>
                  <a:srgbClr val="FF0000"/>
                </a:solidFill>
              </a:rPr>
              <a:t>AddRoundKey</a:t>
            </a:r>
            <a:r>
              <a:rPr lang="en-US" i="1" dirty="0" smtClean="0">
                <a:solidFill>
                  <a:srgbClr val="FF0000"/>
                </a:solidFill>
              </a:rPr>
              <a:t> /</a:t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> Key Expansion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4780-B230-4ED7-BEE0-855E4D80AEF4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79574"/>
                <a:ext cx="8952851" cy="682626"/>
              </a:xfrm>
            </p:spPr>
            <p:txBody>
              <a:bodyPr>
                <a:normAutofit/>
              </a:bodyPr>
              <a:lstStyle/>
              <a:p>
                <a:r>
                  <a:rPr lang="en-US" altLang="en-US" dirty="0" smtClean="0">
                    <a:solidFill>
                      <a:srgbClr val="0070C0"/>
                    </a:solidFill>
                  </a:rPr>
                  <a:t>For the rest of words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en-US" dirty="0" smtClean="0">
                    <a:solidFill>
                      <a:srgbClr val="0070C0"/>
                    </a:solidFill>
                  </a:rPr>
                  <a:t>) where (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43</m:t>
                    </m:r>
                  </m:oMath>
                </a14:m>
                <a:r>
                  <a:rPr lang="en-US" altLang="en-US" dirty="0" smtClean="0">
                    <a:solidFill>
                      <a:srgbClr val="0070C0"/>
                    </a:solidFill>
                  </a:rPr>
                  <a:t>)</a:t>
                </a:r>
              </a:p>
              <a:p>
                <a:pPr marL="0" indent="0">
                  <a:buNone/>
                </a:pPr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endParaRPr lang="en-US" altLang="en-US" dirty="0">
                  <a:solidFill>
                    <a:srgbClr val="0070C0"/>
                  </a:solidFill>
                </a:endParaRPr>
              </a:p>
              <a:p>
                <a:endParaRPr lang="en-US" altLang="en-US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79574"/>
                <a:ext cx="8952851" cy="682626"/>
              </a:xfrm>
              <a:blipFill rotWithShape="0">
                <a:blip r:embed="rId3"/>
                <a:stretch>
                  <a:fillRect l="-885" t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3800" y="2334296"/>
            <a:ext cx="5366085" cy="399032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147034" y="2390603"/>
                <a:ext cx="3581399" cy="39340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Courier New" pitchFamily="49" charset="0"/>
                  <a:buChar char="o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Courier New" pitchFamily="49" charset="0"/>
                  <a:buChar char="o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Courier New" pitchFamily="49" charset="0"/>
                  <a:buChar char="o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Courier New" pitchFamily="49" charset="0"/>
                  <a:buChar char="o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lphaLcParenR"/>
                </a:pPr>
                <a:r>
                  <a:rPr lang="en-US" altLang="en-US" dirty="0" smtClean="0">
                    <a:solidFill>
                      <a:srgbClr val="0070C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≠</m:t>
                    </m:r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altLang="en-US" dirty="0" smtClean="0">
                    <a:solidFill>
                      <a:srgbClr val="0070C0"/>
                    </a:solidFill>
                  </a:rPr>
                  <a:t>, do the following:</a:t>
                </a:r>
              </a:p>
              <a:p>
                <a:pPr marL="457200" indent="-457200">
                  <a:buFont typeface="+mj-lt"/>
                  <a:buAutoNum type="alphaLcParenR"/>
                </a:pPr>
                <a:endParaRPr lang="en-US" altLang="en-US" dirty="0">
                  <a:solidFill>
                    <a:srgbClr val="0070C0"/>
                  </a:solidFill>
                </a:endParaRPr>
              </a:p>
              <a:p>
                <a:pPr marL="857250" lvl="1" indent="-457200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⨁</m:t>
                    </m:r>
                  </m:oMath>
                </a14:m>
                <a:r>
                  <a:rPr lang="en-US" altLang="en-US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pPr marL="857250" lvl="1" indent="-457200"/>
                <a:endParaRPr lang="en-US" altLang="en-US" dirty="0">
                  <a:solidFill>
                    <a:srgbClr val="0070C0"/>
                  </a:solidFill>
                </a:endParaRPr>
              </a:p>
              <a:p>
                <a:pPr marL="457200" indent="-457200"/>
                <a:r>
                  <a:rPr lang="en-US" altLang="en-US" dirty="0" smtClean="0">
                    <a:solidFill>
                      <a:srgbClr val="0070C0"/>
                    </a:solidFill>
                  </a:rPr>
                  <a:t>To 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altLang="en-US" b="0" dirty="0" smtClean="0">
                  <a:solidFill>
                    <a:srgbClr val="0070C0"/>
                  </a:solidFill>
                </a:endParaRPr>
              </a:p>
              <a:p>
                <a:pPr marL="857250" lvl="1" indent="-457200"/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pPr marL="857250" lvl="1" indent="-457200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⨁</m:t>
                    </m:r>
                    <m:sSub>
                      <m:sSubPr>
                        <m:ctrlP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endParaRPr lang="en-US" altLang="en-US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34" y="2390603"/>
                <a:ext cx="3581399" cy="3934020"/>
              </a:xfrm>
              <a:prstGeom prst="rect">
                <a:avLst/>
              </a:prstGeom>
              <a:blipFill rotWithShape="0">
                <a:blip r:embed="rId5"/>
                <a:stretch>
                  <a:fillRect l="-2551" t="-12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940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-1"/>
            <a:ext cx="8952853" cy="1674813"/>
          </a:xfrm>
        </p:spPr>
        <p:txBody>
          <a:bodyPr/>
          <a:lstStyle/>
          <a:p>
            <a:r>
              <a:rPr lang="en-US" i="1" dirty="0" smtClean="0"/>
              <a:t>...</a:t>
            </a:r>
            <a:r>
              <a:rPr lang="en-US" i="1" dirty="0" smtClean="0">
                <a:solidFill>
                  <a:srgbClr val="FF0000"/>
                </a:solidFill>
              </a:rPr>
              <a:t>/</a:t>
            </a:r>
            <a:r>
              <a:rPr lang="en-US" i="1" dirty="0" err="1" smtClean="0">
                <a:solidFill>
                  <a:srgbClr val="FF0000"/>
                </a:solidFill>
              </a:rPr>
              <a:t>AddRoundKey</a:t>
            </a:r>
            <a:r>
              <a:rPr lang="en-US" i="1" dirty="0" smtClean="0">
                <a:solidFill>
                  <a:srgbClr val="FF0000"/>
                </a:solidFill>
              </a:rPr>
              <a:t> /</a:t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> Key Expansion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4780-B230-4ED7-BEE0-855E4D80AEF4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79574"/>
                <a:ext cx="8952851" cy="682626"/>
              </a:xfrm>
            </p:spPr>
            <p:txBody>
              <a:bodyPr>
                <a:normAutofit/>
              </a:bodyPr>
              <a:lstStyle/>
              <a:p>
                <a:r>
                  <a:rPr lang="en-US" altLang="en-US" dirty="0" smtClean="0">
                    <a:solidFill>
                      <a:srgbClr val="0070C0"/>
                    </a:solidFill>
                  </a:rPr>
                  <a:t>For the rest of words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en-US" dirty="0" smtClean="0">
                    <a:solidFill>
                      <a:srgbClr val="0070C0"/>
                    </a:solidFill>
                  </a:rPr>
                  <a:t>) where (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=4 </m:t>
                    </m:r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43</m:t>
                    </m:r>
                  </m:oMath>
                </a14:m>
                <a:r>
                  <a:rPr lang="en-US" altLang="en-US" dirty="0" smtClean="0">
                    <a:solidFill>
                      <a:srgbClr val="0070C0"/>
                    </a:solidFill>
                  </a:rPr>
                  <a:t>)</a:t>
                </a:r>
              </a:p>
              <a:p>
                <a:pPr marL="0" indent="0">
                  <a:buNone/>
                </a:pPr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endParaRPr lang="en-US" altLang="en-US" dirty="0">
                  <a:solidFill>
                    <a:srgbClr val="0070C0"/>
                  </a:solidFill>
                </a:endParaRPr>
              </a:p>
              <a:p>
                <a:endParaRPr lang="en-US" altLang="en-US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79574"/>
                <a:ext cx="8952851" cy="682626"/>
              </a:xfrm>
              <a:blipFill rotWithShape="0">
                <a:blip r:embed="rId3"/>
                <a:stretch>
                  <a:fillRect l="-885" t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400" y="2334296"/>
            <a:ext cx="5137485" cy="399032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147034" y="2390603"/>
                <a:ext cx="3810000" cy="39340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Courier New" pitchFamily="49" charset="0"/>
                  <a:buChar char="o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Courier New" pitchFamily="49" charset="0"/>
                  <a:buChar char="o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Courier New" pitchFamily="49" charset="0"/>
                  <a:buChar char="o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Courier New" pitchFamily="49" charset="0"/>
                  <a:buChar char="o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600" kern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lphaLcParenR" startAt="2"/>
                </a:pPr>
                <a:r>
                  <a:rPr lang="en-US" altLang="en-US" dirty="0" smtClean="0">
                    <a:solidFill>
                      <a:srgbClr val="0070C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alt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4 =0</m:t>
                    </m:r>
                  </m:oMath>
                </a14:m>
                <a:r>
                  <a:rPr lang="en-US" altLang="en-US" dirty="0" smtClean="0">
                    <a:solidFill>
                      <a:srgbClr val="0070C0"/>
                    </a:solidFill>
                  </a:rPr>
                  <a:t>, do the following to form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en-US" dirty="0" smtClean="0">
                    <a:solidFill>
                      <a:srgbClr val="0070C0"/>
                    </a:solidFill>
                  </a:rPr>
                  <a:t>, example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pPr marL="857250" lvl="1" indent="-457200"/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pPr marL="857250" lvl="1" indent="-457200"/>
                <a:r>
                  <a:rPr lang="en-US" altLang="en-US" dirty="0" smtClean="0">
                    <a:solidFill>
                      <a:srgbClr val="0070C0"/>
                    </a:solidFill>
                  </a:rPr>
                  <a:t>Example,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altLang="en-US" dirty="0" smtClean="0">
                    <a:solidFill>
                      <a:srgbClr val="0070C0"/>
                    </a:solidFill>
                  </a:rPr>
                  <a:t> </a:t>
                </a:r>
              </a:p>
              <a:p>
                <a:pPr marL="857250" lvl="1" indent="-457200"/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pPr marL="857250" lvl="1" indent="-457200"/>
                <a:r>
                  <a:rPr lang="en-US" altLang="en-US" dirty="0" smtClean="0">
                    <a:solidFill>
                      <a:srgbClr val="0070C0"/>
                    </a:solidFill>
                  </a:rPr>
                  <a:t>Start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altLang="en-US" dirty="0" smtClean="0">
                    <a:solidFill>
                      <a:srgbClr val="0070C0"/>
                    </a:solidFill>
                  </a:rPr>
                  <a:t>, means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pPr marL="857250" lvl="1" indent="-457200"/>
                <a:endParaRPr lang="en-US" altLang="en-US" dirty="0">
                  <a:solidFill>
                    <a:srgbClr val="0070C0"/>
                  </a:solidFill>
                </a:endParaRPr>
              </a:p>
              <a:p>
                <a:pPr marL="857250" lvl="1" indent="-457200"/>
                <a:r>
                  <a:rPr lang="en-US" altLang="en-US" dirty="0" smtClean="0">
                    <a:solidFill>
                      <a:srgbClr val="0070C0"/>
                    </a:solidFill>
                  </a:rPr>
                  <a:t>Apply </a:t>
                </a:r>
                <a:r>
                  <a:rPr lang="en-US" altLang="en-US" b="1" dirty="0" err="1" smtClean="0">
                    <a:solidFill>
                      <a:srgbClr val="0070C0"/>
                    </a:solidFill>
                  </a:rPr>
                  <a:t>RotWord</a:t>
                </a:r>
                <a:r>
                  <a:rPr lang="en-US" altLang="en-US" dirty="0" smtClean="0">
                    <a:solidFill>
                      <a:srgbClr val="0070C0"/>
                    </a:solidFill>
                  </a:rPr>
                  <a:t>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pPr marL="857250" lvl="1" indent="-457200"/>
                <a:endParaRPr lang="en-US" altLang="en-US" dirty="0">
                  <a:solidFill>
                    <a:srgbClr val="0070C0"/>
                  </a:solidFill>
                </a:endParaRPr>
              </a:p>
              <a:p>
                <a:pPr marL="857250" lvl="1" indent="-457200"/>
                <a:r>
                  <a:rPr lang="en-US" altLang="en-US" dirty="0" smtClean="0">
                    <a:solidFill>
                      <a:srgbClr val="0070C0"/>
                    </a:solidFill>
                  </a:rPr>
                  <a:t>Apply </a:t>
                </a:r>
                <a:r>
                  <a:rPr lang="en-US" altLang="en-US" b="1" dirty="0" smtClean="0">
                    <a:solidFill>
                      <a:srgbClr val="0070C0"/>
                    </a:solidFill>
                  </a:rPr>
                  <a:t>Sub Word</a:t>
                </a:r>
                <a:r>
                  <a:rPr lang="en-US" altLang="en-US" dirty="0" smtClean="0">
                    <a:solidFill>
                      <a:srgbClr val="0070C0"/>
                    </a:solidFill>
                  </a:rPr>
                  <a:t>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pPr marL="857250" lvl="1" indent="-457200"/>
                <a:endParaRPr lang="en-US" altLang="en-US" dirty="0">
                  <a:solidFill>
                    <a:srgbClr val="0070C0"/>
                  </a:solidFill>
                </a:endParaRPr>
              </a:p>
              <a:p>
                <a:pPr marL="857250" lvl="1" indent="-457200"/>
                <a:r>
                  <a:rPr lang="en-US" altLang="en-US" dirty="0" smtClean="0">
                    <a:solidFill>
                      <a:srgbClr val="0070C0"/>
                    </a:solidFill>
                  </a:rPr>
                  <a:t>Do </a:t>
                </a:r>
                <a:r>
                  <a:rPr lang="en-US" altLang="en-US" b="1" dirty="0" smtClean="0">
                    <a:solidFill>
                      <a:srgbClr val="0070C0"/>
                    </a:solidFill>
                  </a:rPr>
                  <a:t>XOR</a:t>
                </a:r>
                <a:r>
                  <a:rPr lang="en-US" altLang="en-US" dirty="0" smtClean="0">
                    <a:solidFill>
                      <a:srgbClr val="0070C0"/>
                    </a:solidFill>
                  </a:rPr>
                  <a:t> with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en-US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altLang="en-US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𝑜𝑛</m:t>
                    </m:r>
                    <m:r>
                      <a:rPr lang="en-US" altLang="en-US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en-US" i="1" dirty="0" err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en-US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/4]</m:t>
                    </m:r>
                  </m:oMath>
                </a14:m>
                <a:r>
                  <a:rPr lang="en-US" altLang="en-US" dirty="0" smtClean="0">
                    <a:solidFill>
                      <a:srgbClr val="0070C0"/>
                    </a:solidFill>
                  </a:rPr>
                  <a:t>.</a:t>
                </a:r>
              </a:p>
              <a:p>
                <a:pPr marL="857250" lvl="1" indent="-457200"/>
                <a:endParaRPr lang="en-US" altLang="en-US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endParaRPr lang="en-US" altLang="en-US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34" y="2390603"/>
                <a:ext cx="3810000" cy="3934020"/>
              </a:xfrm>
              <a:prstGeom prst="rect">
                <a:avLst/>
              </a:prstGeom>
              <a:blipFill rotWithShape="0">
                <a:blip r:embed="rId5"/>
                <a:stretch>
                  <a:fillRect l="-2400" t="-2167" r="-1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323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"/>
          <p:cNvSpPr txBox="1">
            <a:spLocks/>
          </p:cNvSpPr>
          <p:nvPr/>
        </p:nvSpPr>
        <p:spPr>
          <a:xfrm>
            <a:off x="304800" y="3728608"/>
            <a:ext cx="4495800" cy="1148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altLang="en-US" b="1" i="1" dirty="0" err="1" smtClean="0">
                <a:solidFill>
                  <a:srgbClr val="0070C0"/>
                </a:solidFill>
              </a:rPr>
              <a:t>SubWord</a:t>
            </a:r>
            <a:r>
              <a:rPr lang="en-US" altLang="en-US" dirty="0" smtClean="0">
                <a:solidFill>
                  <a:srgbClr val="0070C0"/>
                </a:solidFill>
              </a:rPr>
              <a:t> means Substitute word.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Applied to four bytes.</a:t>
            </a:r>
          </a:p>
          <a:p>
            <a:pPr marL="0" indent="0">
              <a:buFont typeface="Arial" pitchFamily="34" charset="0"/>
              <a:buNone/>
            </a:pPr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-1"/>
            <a:ext cx="8952853" cy="1674813"/>
          </a:xfrm>
        </p:spPr>
        <p:txBody>
          <a:bodyPr/>
          <a:lstStyle/>
          <a:p>
            <a:r>
              <a:rPr lang="en-US" i="1" dirty="0" smtClean="0"/>
              <a:t>...</a:t>
            </a:r>
            <a:r>
              <a:rPr lang="en-US" i="1" dirty="0" smtClean="0">
                <a:solidFill>
                  <a:srgbClr val="FF0000"/>
                </a:solidFill>
              </a:rPr>
              <a:t>/</a:t>
            </a:r>
            <a:r>
              <a:rPr lang="en-US" i="1" dirty="0" err="1" smtClean="0">
                <a:solidFill>
                  <a:srgbClr val="FF0000"/>
                </a:solidFill>
              </a:rPr>
              <a:t>AddRoundKey</a:t>
            </a:r>
            <a:r>
              <a:rPr lang="en-US" i="1" dirty="0" smtClean="0">
                <a:solidFill>
                  <a:srgbClr val="FF0000"/>
                </a:solidFill>
              </a:rPr>
              <a:t> /</a:t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> Key Expansion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4780-B230-4ED7-BEE0-855E4D80AEF4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679574"/>
            <a:ext cx="8952851" cy="682626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b="1" i="1" dirty="0" err="1" smtClean="0">
                <a:solidFill>
                  <a:srgbClr val="0070C0"/>
                </a:solidFill>
              </a:rPr>
              <a:t>RotWord</a:t>
            </a:r>
            <a:r>
              <a:rPr lang="en-US" altLang="en-US" dirty="0" smtClean="0">
                <a:solidFill>
                  <a:srgbClr val="0070C0"/>
                </a:solidFill>
              </a:rPr>
              <a:t> means Rotate Word, and similar to </a:t>
            </a:r>
            <a:r>
              <a:rPr lang="en-US" altLang="en-US" dirty="0" err="1" smtClean="0">
                <a:solidFill>
                  <a:srgbClr val="0070C0"/>
                </a:solidFill>
              </a:rPr>
              <a:t>ShiftRow</a:t>
            </a:r>
            <a:r>
              <a:rPr lang="en-US" altLang="en-US" dirty="0" smtClean="0">
                <a:solidFill>
                  <a:srgbClr val="0070C0"/>
                </a:solidFill>
              </a:rPr>
              <a:t>. Only applied to one word.</a:t>
            </a:r>
          </a:p>
          <a:p>
            <a:pPr marL="0" indent="0">
              <a:buNone/>
            </a:pPr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790350"/>
              </p:ext>
            </p:extLst>
          </p:nvPr>
        </p:nvGraphicFramePr>
        <p:xfrm>
          <a:off x="1804798" y="5047560"/>
          <a:ext cx="2238216" cy="39624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559554"/>
                <a:gridCol w="559554"/>
                <a:gridCol w="559554"/>
                <a:gridCol w="55955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4D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E0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1A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4724400" y="2286000"/>
            <a:ext cx="4228452" cy="3962400"/>
            <a:chOff x="1547487" y="2447924"/>
            <a:chExt cx="6162675" cy="4517668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57012" y="4317642"/>
              <a:ext cx="6153150" cy="2647950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47487" y="2447924"/>
              <a:ext cx="6162675" cy="2143125"/>
            </a:xfrm>
            <a:prstGeom prst="rect">
              <a:avLst/>
            </a:prstGeom>
          </p:spPr>
        </p:pic>
      </p:grpSp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289" y="2375697"/>
            <a:ext cx="3919725" cy="1192312"/>
          </a:xfrm>
          <a:prstGeom prst="rect">
            <a:avLst/>
          </a:prstGeom>
        </p:spPr>
      </p:pic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704916"/>
              </p:ext>
            </p:extLst>
          </p:nvPr>
        </p:nvGraphicFramePr>
        <p:xfrm>
          <a:off x="1805871" y="5882261"/>
          <a:ext cx="2238216" cy="39624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559554"/>
                <a:gridCol w="559554"/>
                <a:gridCol w="559554"/>
                <a:gridCol w="55955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E3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CC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E1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A2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/>
          <p:nvPr/>
        </p:nvCxnSpPr>
        <p:spPr>
          <a:xfrm>
            <a:off x="2083151" y="5443800"/>
            <a:ext cx="0" cy="4236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647677" y="5441652"/>
            <a:ext cx="0" cy="4236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175705" y="5443800"/>
            <a:ext cx="0" cy="4236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753112" y="5441652"/>
            <a:ext cx="0" cy="4236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02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-1"/>
            <a:ext cx="8952853" cy="1674813"/>
          </a:xfrm>
        </p:spPr>
        <p:txBody>
          <a:bodyPr/>
          <a:lstStyle/>
          <a:p>
            <a:r>
              <a:rPr lang="en-US" i="1" dirty="0" smtClean="0"/>
              <a:t>...</a:t>
            </a:r>
            <a:r>
              <a:rPr lang="en-US" i="1" dirty="0" smtClean="0">
                <a:solidFill>
                  <a:srgbClr val="FF0000"/>
                </a:solidFill>
              </a:rPr>
              <a:t>/</a:t>
            </a:r>
            <a:r>
              <a:rPr lang="en-US" i="1" dirty="0" err="1" smtClean="0">
                <a:solidFill>
                  <a:srgbClr val="FF0000"/>
                </a:solidFill>
              </a:rPr>
              <a:t>AddRoundKey</a:t>
            </a:r>
            <a:r>
              <a:rPr lang="en-US" i="1" dirty="0" smtClean="0">
                <a:solidFill>
                  <a:srgbClr val="FF0000"/>
                </a:solidFill>
              </a:rPr>
              <a:t> /</a:t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> Key Expansion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4780-B230-4ED7-BEE0-855E4D80AEF4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679574"/>
            <a:ext cx="8952851" cy="1063626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b="1" i="1" dirty="0" err="1" smtClean="0">
                <a:solidFill>
                  <a:srgbClr val="0070C0"/>
                </a:solidFill>
              </a:rPr>
              <a:t>RCon</a:t>
            </a:r>
            <a:r>
              <a:rPr lang="en-US" altLang="en-US" b="1" i="1" dirty="0" smtClean="0">
                <a:solidFill>
                  <a:srgbClr val="0070C0"/>
                </a:solidFill>
              </a:rPr>
              <a:t> </a:t>
            </a:r>
            <a:r>
              <a:rPr lang="en-US" altLang="en-US" dirty="0" smtClean="0">
                <a:solidFill>
                  <a:srgbClr val="0070C0"/>
                </a:solidFill>
              </a:rPr>
              <a:t>means round constant. As shown in the table, for each round a constant will be generated and added to the word that obtained from Substitution process.</a:t>
            </a:r>
          </a:p>
          <a:p>
            <a:pPr marL="0" indent="0">
              <a:buNone/>
            </a:pPr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endParaRPr lang="en-US" altLang="en-US" dirty="0">
              <a:solidFill>
                <a:srgbClr val="0070C0"/>
              </a:solidFill>
            </a:endParaRPr>
          </a:p>
          <a:p>
            <a:endParaRPr lang="en-US" altLang="en-US" dirty="0" smtClean="0">
              <a:solidFill>
                <a:srgbClr val="0070C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183119"/>
              </p:ext>
            </p:extLst>
          </p:nvPr>
        </p:nvGraphicFramePr>
        <p:xfrm>
          <a:off x="1065727" y="2776023"/>
          <a:ext cx="2238216" cy="39624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559554"/>
                <a:gridCol w="559554"/>
                <a:gridCol w="559554"/>
                <a:gridCol w="55955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4D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E0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1A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320483"/>
              </p:ext>
            </p:extLst>
          </p:nvPr>
        </p:nvGraphicFramePr>
        <p:xfrm>
          <a:off x="1066800" y="3610724"/>
          <a:ext cx="2238216" cy="39624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559554"/>
                <a:gridCol w="559554"/>
                <a:gridCol w="559554"/>
                <a:gridCol w="55955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E3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CC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E1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A2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/>
          <p:nvPr/>
        </p:nvCxnSpPr>
        <p:spPr>
          <a:xfrm>
            <a:off x="1344080" y="3172263"/>
            <a:ext cx="0" cy="4236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908606" y="3170115"/>
            <a:ext cx="0" cy="4236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436634" y="3172263"/>
            <a:ext cx="0" cy="4236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014041" y="3170115"/>
            <a:ext cx="0" cy="4236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9143" r="7666" b="10627"/>
          <a:stretch/>
        </p:blipFill>
        <p:spPr>
          <a:xfrm>
            <a:off x="4035166" y="2776023"/>
            <a:ext cx="5070085" cy="284189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457029" y="3995777"/>
                <a:ext cx="6267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7029" y="3995777"/>
                <a:ext cx="626785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242144"/>
              </p:ext>
            </p:extLst>
          </p:nvPr>
        </p:nvGraphicFramePr>
        <p:xfrm>
          <a:off x="1065727" y="4247305"/>
          <a:ext cx="2238216" cy="39624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559554"/>
                <a:gridCol w="559554"/>
                <a:gridCol w="559554"/>
                <a:gridCol w="55955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01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00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00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00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65726" y="4800600"/>
            <a:ext cx="2441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----------------------------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78870"/>
              </p:ext>
            </p:extLst>
          </p:nvPr>
        </p:nvGraphicFramePr>
        <p:xfrm>
          <a:off x="1080097" y="5224123"/>
          <a:ext cx="2238216" cy="39624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559554"/>
                <a:gridCol w="559554"/>
                <a:gridCol w="559554"/>
                <a:gridCol w="55955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E4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CC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E1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A2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" y="5224123"/>
                <a:ext cx="106572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  </a:t>
                </a:r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5224123"/>
                <a:ext cx="1065726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11475" b="-22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566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-1"/>
            <a:ext cx="8952853" cy="1674813"/>
          </a:xfrm>
        </p:spPr>
        <p:txBody>
          <a:bodyPr/>
          <a:lstStyle/>
          <a:p>
            <a:r>
              <a:rPr lang="en-US" i="1" dirty="0" smtClean="0"/>
              <a:t>...</a:t>
            </a:r>
            <a:r>
              <a:rPr lang="en-US" i="1" dirty="0" smtClean="0">
                <a:solidFill>
                  <a:srgbClr val="FF0000"/>
                </a:solidFill>
              </a:rPr>
              <a:t>/</a:t>
            </a:r>
            <a:r>
              <a:rPr lang="en-US" i="1" dirty="0" err="1" smtClean="0">
                <a:solidFill>
                  <a:srgbClr val="FF0000"/>
                </a:solidFill>
              </a:rPr>
              <a:t>AddRoundKey</a:t>
            </a:r>
            <a:r>
              <a:rPr lang="en-US" i="1" dirty="0" smtClean="0">
                <a:solidFill>
                  <a:srgbClr val="FF0000"/>
                </a:solidFill>
              </a:rPr>
              <a:t> /</a:t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> Key Expansion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4780-B230-4ED7-BEE0-855E4D80AEF4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79574"/>
                <a:ext cx="8952851" cy="682626"/>
              </a:xfrm>
            </p:spPr>
            <p:txBody>
              <a:bodyPr>
                <a:normAutofit/>
              </a:bodyPr>
              <a:lstStyle/>
              <a:p>
                <a:r>
                  <a:rPr lang="en-US" altLang="en-US" dirty="0" smtClean="0">
                    <a:solidFill>
                      <a:srgbClr val="0070C0"/>
                    </a:solidFill>
                  </a:rPr>
                  <a:t>Now,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altLang="en-US" dirty="0" smtClean="0">
                    <a:solidFill>
                      <a:srgbClr val="0070C0"/>
                    </a:solidFill>
                  </a:rPr>
                  <a:t> is ready. We need to XOR it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altLang="en-US" dirty="0" smtClean="0">
                    <a:solidFill>
                      <a:srgbClr val="0070C0"/>
                    </a:solidFill>
                  </a:rPr>
                  <a:t> which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en-US" dirty="0" smtClean="0">
                    <a:solidFill>
                      <a:srgbClr val="0070C0"/>
                    </a:solidFill>
                  </a:rPr>
                  <a:t>.</a:t>
                </a:r>
              </a:p>
              <a:p>
                <a:pPr marL="0" indent="0">
                  <a:buNone/>
                </a:pPr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endParaRPr lang="en-US" altLang="en-US" dirty="0">
                  <a:solidFill>
                    <a:srgbClr val="0070C0"/>
                  </a:solidFill>
                </a:endParaRPr>
              </a:p>
              <a:p>
                <a:endParaRPr lang="en-US" altLang="en-US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79574"/>
                <a:ext cx="8952851" cy="682626"/>
              </a:xfrm>
              <a:blipFill rotWithShape="0">
                <a:blip r:embed="rId3"/>
                <a:stretch>
                  <a:fillRect l="-885" t="-7143" r="-3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400" y="2334296"/>
            <a:ext cx="5137485" cy="399032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165" y="2590800"/>
            <a:ext cx="2266667" cy="5428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03590" y="3177591"/>
                <a:ext cx="6267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590" y="3177591"/>
                <a:ext cx="626785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503590" y="3788880"/>
                <a:ext cx="6267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𝑎𝑡𝑒𝑣𝑒𝑟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𝑣𝑎𝑙𝑢𝑒𝑠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590" y="3788880"/>
                <a:ext cx="626785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158824" r="-145098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26122" y="4582305"/>
                <a:ext cx="6267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𝑌𝑜𝑢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𝑤𝑖𝑙𝑙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𝑔𝑒𝑡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𝑣𝑎𝑙𝑢𝑒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122" y="4582305"/>
                <a:ext cx="626785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195146" r="-182524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81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Objective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The main objective of this class is to:</a:t>
            </a:r>
          </a:p>
          <a:p>
            <a:endParaRPr lang="en-US" sz="2400" dirty="0">
              <a:solidFill>
                <a:srgbClr val="0070C0"/>
              </a:solidFill>
            </a:endParaRPr>
          </a:p>
          <a:p>
            <a:pPr lvl="1"/>
            <a:r>
              <a:rPr lang="en-US" sz="1600" dirty="0" smtClean="0">
                <a:solidFill>
                  <a:srgbClr val="0070C0"/>
                </a:solidFill>
              </a:rPr>
              <a:t>To </a:t>
            </a:r>
            <a:r>
              <a:rPr lang="en-US" sz="1600" dirty="0">
                <a:solidFill>
                  <a:srgbClr val="0070C0"/>
                </a:solidFill>
              </a:rPr>
              <a:t>review a short history of </a:t>
            </a:r>
            <a:r>
              <a:rPr lang="en-US" sz="1600" dirty="0" smtClean="0">
                <a:solidFill>
                  <a:srgbClr val="0070C0"/>
                </a:solidFill>
              </a:rPr>
              <a:t>AES</a:t>
            </a:r>
          </a:p>
          <a:p>
            <a:pPr lvl="1"/>
            <a:endParaRPr lang="en-US" sz="1600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To define the basic structure of </a:t>
            </a:r>
            <a:r>
              <a:rPr lang="en-US" dirty="0" smtClean="0">
                <a:solidFill>
                  <a:srgbClr val="0070C0"/>
                </a:solidFill>
              </a:rPr>
              <a:t>AES</a:t>
            </a:r>
          </a:p>
          <a:p>
            <a:pPr lvl="1"/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To </a:t>
            </a:r>
            <a:r>
              <a:rPr lang="en-US" dirty="0" smtClean="0">
                <a:solidFill>
                  <a:srgbClr val="0070C0"/>
                </a:solidFill>
              </a:rPr>
              <a:t>define the transformations used by AES</a:t>
            </a:r>
          </a:p>
          <a:p>
            <a:pPr lvl="1"/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To </a:t>
            </a:r>
            <a:r>
              <a:rPr lang="en-US" dirty="0" smtClean="0">
                <a:solidFill>
                  <a:srgbClr val="0070C0"/>
                </a:solidFill>
              </a:rPr>
              <a:t>define the key expansion process. </a:t>
            </a:r>
          </a:p>
          <a:p>
            <a:pPr lvl="1"/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To </a:t>
            </a:r>
            <a:r>
              <a:rPr lang="en-US" dirty="0" smtClean="0">
                <a:solidFill>
                  <a:srgbClr val="0070C0"/>
                </a:solidFill>
              </a:rPr>
              <a:t>discuss different implementation </a:t>
            </a:r>
            <a:r>
              <a:rPr lang="en-US" smtClean="0">
                <a:solidFill>
                  <a:srgbClr val="0070C0"/>
                </a:solidFill>
              </a:rPr>
              <a:t>of the AES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endParaRPr lang="en-US" sz="2400" dirty="0">
              <a:solidFill>
                <a:srgbClr val="0070C0"/>
              </a:solidFill>
            </a:endParaRPr>
          </a:p>
          <a:p>
            <a:pPr lvl="1"/>
            <a:endParaRPr lang="en-US" dirty="0" smtClean="0">
              <a:solidFill>
                <a:srgbClr val="0070C0"/>
              </a:solidFill>
            </a:endParaRPr>
          </a:p>
          <a:p>
            <a:pPr lvl="1"/>
            <a:endParaRPr lang="en-US" dirty="0">
              <a:solidFill>
                <a:srgbClr val="0070C0"/>
              </a:solidFill>
            </a:endParaRPr>
          </a:p>
          <a:p>
            <a:pPr lvl="1"/>
            <a:endParaRPr lang="en-US" dirty="0">
              <a:solidFill>
                <a:srgbClr val="0070C0"/>
              </a:solidFill>
            </a:endParaRPr>
          </a:p>
          <a:p>
            <a:pPr lvl="1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DBCB0-B1AF-411A-9296-6C7D071F09E8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8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678" y="2209800"/>
            <a:ext cx="8229600" cy="1600200"/>
          </a:xfrm>
        </p:spPr>
        <p:txBody>
          <a:bodyPr/>
          <a:lstStyle/>
          <a:p>
            <a:r>
              <a:rPr lang="en-US" dirty="0" smtClean="0"/>
              <a:t>Class End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74B0-B381-4DFF-8FF7-37C74F791475}" type="datetime1">
              <a:rPr lang="en-US" smtClean="0"/>
              <a:t>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0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AES</a:t>
            </a:r>
            <a:br>
              <a:rPr lang="en-US" dirty="0" smtClean="0"/>
            </a:br>
            <a:r>
              <a:rPr lang="en-US" i="1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endParaRPr lang="en-US" altLang="zh-CN" dirty="0" smtClean="0">
              <a:solidFill>
                <a:srgbClr val="0070C0"/>
              </a:solidFill>
            </a:endParaRPr>
          </a:p>
          <a:p>
            <a:r>
              <a:rPr lang="en-US" altLang="en-US" dirty="0" smtClean="0">
                <a:solidFill>
                  <a:srgbClr val="0070C0"/>
                </a:solidFill>
              </a:rPr>
              <a:t>DES is very weak to attackers as the key size is enough short that could be broken and disclosed.</a:t>
            </a:r>
          </a:p>
          <a:p>
            <a:endParaRPr lang="en-US" altLang="en-US" dirty="0">
              <a:solidFill>
                <a:srgbClr val="0070C0"/>
              </a:solidFill>
            </a:endParaRPr>
          </a:p>
          <a:p>
            <a:r>
              <a:rPr lang="en-US" altLang="en-US" dirty="0" smtClean="0">
                <a:solidFill>
                  <a:srgbClr val="0070C0"/>
                </a:solidFill>
              </a:rPr>
              <a:t>An idea is repeating the full round of DES process three times, each with three types of Key.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Each key will generate 16 sub-keys.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Overall, 48 sub-keys will be generated.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Such method needs high space and time complexity.</a:t>
            </a:r>
          </a:p>
          <a:p>
            <a:pPr lvl="1"/>
            <a:endParaRPr lang="en-US" altLang="en-US" dirty="0">
              <a:solidFill>
                <a:srgbClr val="0070C0"/>
              </a:solidFill>
            </a:endParaRPr>
          </a:p>
          <a:p>
            <a:pPr lvl="1"/>
            <a:endParaRPr lang="en-US" altLang="en-US" dirty="0" smtClean="0">
              <a:solidFill>
                <a:srgbClr val="0070C0"/>
              </a:solidFill>
            </a:endParaRPr>
          </a:p>
          <a:p>
            <a:r>
              <a:rPr lang="en-US" altLang="en-US" dirty="0" smtClean="0">
                <a:solidFill>
                  <a:srgbClr val="0070C0"/>
                </a:solidFill>
              </a:rPr>
              <a:t>The solution is </a:t>
            </a:r>
            <a:r>
              <a:rPr lang="en-US" altLang="en-US" dirty="0" smtClean="0">
                <a:solidFill>
                  <a:srgbClr val="FF0000"/>
                </a:solidFill>
              </a:rPr>
              <a:t>Advanced Encryption Standard (AES)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  <a:endParaRPr lang="en-US" alt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4780-B230-4ED7-BEE0-855E4D80AEF4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9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AES</a:t>
            </a:r>
            <a:br>
              <a:rPr lang="en-US" dirty="0" smtClean="0"/>
            </a:br>
            <a:r>
              <a:rPr lang="en-US" i="1" dirty="0" smtClean="0"/>
              <a:t>Introduction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endParaRPr lang="en-US" altLang="zh-CN" dirty="0" smtClean="0">
              <a:solidFill>
                <a:srgbClr val="0070C0"/>
              </a:solidFill>
            </a:endParaRPr>
          </a:p>
          <a:p>
            <a:r>
              <a:rPr lang="en-US" altLang="en-US" dirty="0" smtClean="0">
                <a:solidFill>
                  <a:srgbClr val="0070C0"/>
                </a:solidFill>
              </a:rPr>
              <a:t>Advanced Encryption Standard (AES).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Is a symmetric key block cipher. </a:t>
            </a:r>
          </a:p>
          <a:p>
            <a:pPr lvl="1"/>
            <a:endParaRPr lang="en-US" altLang="en-US" dirty="0">
              <a:solidFill>
                <a:srgbClr val="0070C0"/>
              </a:solidFill>
            </a:endParaRPr>
          </a:p>
          <a:p>
            <a:r>
              <a:rPr lang="en-US" altLang="en-US" dirty="0" smtClean="0">
                <a:solidFill>
                  <a:srgbClr val="0070C0"/>
                </a:solidFill>
              </a:rPr>
              <a:t>It takes block size with 128 bits with three different key sizes (128, 192, and 256).</a:t>
            </a:r>
          </a:p>
          <a:p>
            <a:endParaRPr lang="en-US" altLang="en-US" dirty="0">
              <a:solidFill>
                <a:srgbClr val="0070C0"/>
              </a:solidFill>
            </a:endParaRPr>
          </a:p>
          <a:p>
            <a:r>
              <a:rPr lang="en-US" altLang="en-US" dirty="0" smtClean="0">
                <a:solidFill>
                  <a:srgbClr val="0070C0"/>
                </a:solidFill>
              </a:rPr>
              <a:t>It required to achieve three criterions: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Security. Should be robust against attackers.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Cost. Should be efficient against time and space complexity.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Implementation. Should has flexibility (work over different platform) and simplicity (available for public users).</a:t>
            </a:r>
            <a:endParaRPr lang="en-US" altLang="en-US" dirty="0">
              <a:solidFill>
                <a:srgbClr val="0070C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4780-B230-4ED7-BEE0-855E4D80AEF4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95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AES</a:t>
            </a:r>
            <a:br>
              <a:rPr lang="en-US" dirty="0" smtClean="0"/>
            </a:br>
            <a:r>
              <a:rPr lang="en-US" i="1" dirty="0" smtClean="0"/>
              <a:t>Introduction/ Rounds.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02552" cy="4525963"/>
          </a:xfrm>
        </p:spPr>
        <p:txBody>
          <a:bodyPr>
            <a:normAutofit fontScale="92500" lnSpcReduction="20000"/>
          </a:bodyPr>
          <a:lstStyle/>
          <a:p>
            <a:endParaRPr lang="en-US" altLang="zh-CN" dirty="0" smtClean="0">
              <a:solidFill>
                <a:srgbClr val="0070C0"/>
              </a:solidFill>
            </a:endParaRPr>
          </a:p>
          <a:p>
            <a:r>
              <a:rPr lang="en-US" altLang="en-US" dirty="0" smtClean="0">
                <a:solidFill>
                  <a:srgbClr val="0070C0"/>
                </a:solidFill>
              </a:rPr>
              <a:t>AES uses 10, 12, 14 rounds. </a:t>
            </a: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r>
              <a:rPr lang="en-US" altLang="en-US" dirty="0" smtClean="0">
                <a:solidFill>
                  <a:srgbClr val="0070C0"/>
                </a:solidFill>
              </a:rPr>
              <a:t>For each round a specific size of key is used.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smtClean="0">
                <a:solidFill>
                  <a:srgbClr val="0070C0"/>
                </a:solidFill>
              </a:rPr>
              <a:t>Key size is always 128 bits.</a:t>
            </a: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r>
              <a:rPr lang="en-US" altLang="en-US" dirty="0" smtClean="0">
                <a:solidFill>
                  <a:srgbClr val="0070C0"/>
                </a:solidFill>
              </a:rPr>
              <a:t>It has three versions; AES-128, AES-192, and AES-256.</a:t>
            </a: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r>
              <a:rPr lang="en-US" altLang="en-US" i="1" dirty="0" err="1" smtClean="0">
                <a:solidFill>
                  <a:srgbClr val="0070C0"/>
                </a:solidFill>
              </a:rPr>
              <a:t>N</a:t>
            </a:r>
            <a:r>
              <a:rPr lang="en-US" altLang="en-US" i="1" baseline="-25000" dirty="0" err="1" smtClean="0">
                <a:solidFill>
                  <a:srgbClr val="0070C0"/>
                </a:solidFill>
              </a:rPr>
              <a:t>r</a:t>
            </a:r>
            <a:r>
              <a:rPr lang="en-US" altLang="en-US" dirty="0" smtClean="0">
                <a:solidFill>
                  <a:srgbClr val="0070C0"/>
                </a:solidFill>
              </a:rPr>
              <a:t> is number of rounds.</a:t>
            </a:r>
          </a:p>
          <a:p>
            <a:endParaRPr lang="en-US" altLang="en-US" dirty="0" smtClean="0">
              <a:solidFill>
                <a:srgbClr val="0070C0"/>
              </a:solidFill>
            </a:endParaRPr>
          </a:p>
          <a:p>
            <a:r>
              <a:rPr lang="en-US" altLang="en-US" dirty="0" smtClean="0">
                <a:solidFill>
                  <a:srgbClr val="0070C0"/>
                </a:solidFill>
              </a:rPr>
              <a:t>Number of key generated is always equals </a:t>
            </a:r>
            <a:r>
              <a:rPr lang="en-US" altLang="en-US" i="1" dirty="0" err="1" smtClean="0">
                <a:solidFill>
                  <a:srgbClr val="0070C0"/>
                </a:solidFill>
              </a:rPr>
              <a:t>N</a:t>
            </a:r>
            <a:r>
              <a:rPr lang="en-US" altLang="en-US" i="1" baseline="-25000" dirty="0" err="1">
                <a:solidFill>
                  <a:srgbClr val="0070C0"/>
                </a:solidFill>
              </a:rPr>
              <a:t>r</a:t>
            </a:r>
            <a:r>
              <a:rPr lang="en-US" altLang="en-US" i="1" dirty="0" smtClean="0">
                <a:solidFill>
                  <a:srgbClr val="0070C0"/>
                </a:solidFill>
              </a:rPr>
              <a:t> + 1</a:t>
            </a:r>
            <a:r>
              <a:rPr lang="en-US" altLang="en-US" dirty="0" smtClean="0">
                <a:solidFill>
                  <a:srgbClr val="0070C0"/>
                </a:solidFill>
              </a:rPr>
              <a:t>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4780-B230-4ED7-BEE0-855E4D80AEF4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8990" r="3054"/>
          <a:stretch/>
        </p:blipFill>
        <p:spPr>
          <a:xfrm>
            <a:off x="5059751" y="1600200"/>
            <a:ext cx="4045501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99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Introduction/ Round /</a:t>
            </a:r>
            <a:br>
              <a:rPr lang="en-US" i="1" dirty="0" smtClean="0"/>
            </a:br>
            <a:r>
              <a:rPr lang="en-US" i="1" dirty="0" smtClean="0"/>
              <a:t>Data Units.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4780-B230-4ED7-BEE0-855E4D80AEF4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" y="1568003"/>
            <a:ext cx="7086600" cy="4525962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99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0"/>
            <a:ext cx="8952853" cy="990600"/>
          </a:xfrm>
        </p:spPr>
        <p:txBody>
          <a:bodyPr/>
          <a:lstStyle/>
          <a:p>
            <a:r>
              <a:rPr lang="en-US" i="1" dirty="0" smtClean="0"/>
              <a:t>.../ Data Units/</a:t>
            </a:r>
            <a:r>
              <a:rPr lang="en-US" i="1" dirty="0" smtClean="0">
                <a:solidFill>
                  <a:srgbClr val="FF0000"/>
                </a:solidFill>
              </a:rPr>
              <a:t>State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19200"/>
                <a:ext cx="8086078" cy="4906963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altLang="en-US" dirty="0" smtClean="0">
                    <a:solidFill>
                      <a:srgbClr val="0070C0"/>
                    </a:solidFill>
                  </a:rPr>
                  <a:t>AES has several round. Each round has several stages.</a:t>
                </a:r>
              </a:p>
              <a:p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r>
                  <a:rPr lang="en-US" altLang="en-US" dirty="0" smtClean="0">
                    <a:solidFill>
                      <a:srgbClr val="0070C0"/>
                    </a:solidFill>
                  </a:rPr>
                  <a:t>Data block is transformed from one stage to another. </a:t>
                </a:r>
              </a:p>
              <a:p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r>
                  <a:rPr lang="en-US" altLang="en-US" dirty="0" smtClean="0">
                    <a:solidFill>
                      <a:srgbClr val="0070C0"/>
                    </a:solidFill>
                  </a:rPr>
                  <a:t>At the start and end of AES ciphering data block is used. Between stages and rounds </a:t>
                </a:r>
                <a:r>
                  <a:rPr lang="en-US" altLang="en-US" b="1" i="1" u="sng" dirty="0" smtClean="0">
                    <a:solidFill>
                      <a:srgbClr val="0070C0"/>
                    </a:solidFill>
                  </a:rPr>
                  <a:t>State</a:t>
                </a:r>
                <a:r>
                  <a:rPr lang="en-US" altLang="en-US" i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altLang="en-US" dirty="0" smtClean="0">
                    <a:solidFill>
                      <a:srgbClr val="0070C0"/>
                    </a:solidFill>
                  </a:rPr>
                  <a:t> is used.</a:t>
                </a:r>
              </a:p>
              <a:p>
                <a:endParaRPr lang="en-US" altLang="en-US" dirty="0">
                  <a:solidFill>
                    <a:srgbClr val="0070C0"/>
                  </a:solidFill>
                </a:endParaRPr>
              </a:p>
              <a:p>
                <a:r>
                  <a:rPr lang="en-US" altLang="en-US" dirty="0" smtClean="0">
                    <a:solidFill>
                      <a:srgbClr val="0070C0"/>
                    </a:solidFill>
                  </a:rPr>
                  <a:t>States are like block has 16 bytes. It comes in (4 x 4) metrics. Denoted as </a:t>
                </a:r>
                <a:r>
                  <a:rPr lang="en-US" altLang="en-US" b="1" i="1" dirty="0" smtClean="0">
                    <a:solidFill>
                      <a:srgbClr val="0070C0"/>
                    </a:solidFill>
                  </a:rPr>
                  <a:t>S</a:t>
                </a:r>
                <a:r>
                  <a:rPr lang="en-US" altLang="en-US" dirty="0" smtClean="0">
                    <a:solidFill>
                      <a:srgbClr val="0070C0"/>
                    </a:solidFill>
                  </a:rPr>
                  <a:t>.</a:t>
                </a:r>
              </a:p>
              <a:p>
                <a:endParaRPr lang="en-US" altLang="en-US" dirty="0">
                  <a:solidFill>
                    <a:srgbClr val="0070C0"/>
                  </a:solidFill>
                </a:endParaRPr>
              </a:p>
              <a:p>
                <a:r>
                  <a:rPr lang="en-US" altLang="en-US" dirty="0" smtClean="0">
                    <a:solidFill>
                      <a:srgbClr val="0070C0"/>
                    </a:solidFill>
                  </a:rPr>
                  <a:t>Elements in </a:t>
                </a:r>
                <a:r>
                  <a:rPr lang="en-US" altLang="en-US" b="1" i="1" dirty="0" smtClean="0">
                    <a:solidFill>
                      <a:srgbClr val="0070C0"/>
                    </a:solidFill>
                  </a:rPr>
                  <a:t>S</a:t>
                </a:r>
                <a:r>
                  <a:rPr lang="en-US" altLang="en-US" dirty="0" smtClean="0">
                    <a:solidFill>
                      <a:srgbClr val="0070C0"/>
                    </a:solidFill>
                  </a:rPr>
                  <a:t> are denoted as small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b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altLang="en-US" dirty="0" smtClean="0">
                    <a:solidFill>
                      <a:srgbClr val="0070C0"/>
                    </a:solidFill>
                  </a:rPr>
                  <a:t>.</a:t>
                </a:r>
              </a:p>
              <a:p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lang="en-US" altLang="en-US" dirty="0">
                  <a:solidFill>
                    <a:srgbClr val="0070C0"/>
                  </a:solidFill>
                </a:endParaRPr>
              </a:p>
              <a:p>
                <a:endParaRPr lang="en-US" altLang="en-US" dirty="0" smtClean="0">
                  <a:solidFill>
                    <a:srgbClr val="0070C0"/>
                  </a:solidFill>
                </a:endParaRPr>
              </a:p>
              <a:p>
                <a:endParaRPr lang="en-US" altLang="en-US" dirty="0">
                  <a:solidFill>
                    <a:srgbClr val="0070C0"/>
                  </a:solidFill>
                </a:endParaRPr>
              </a:p>
              <a:p>
                <a:endParaRPr lang="en-US" altLang="en-US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200"/>
                <a:ext cx="8086078" cy="4906963"/>
              </a:xfrm>
              <a:blipFill rotWithShape="0">
                <a:blip r:embed="rId2"/>
                <a:stretch>
                  <a:fillRect l="-830" t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4780-B230-4ED7-BEE0-855E4D80AEF4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2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-1"/>
            <a:ext cx="8952853" cy="1674813"/>
          </a:xfrm>
        </p:spPr>
        <p:txBody>
          <a:bodyPr/>
          <a:lstStyle/>
          <a:p>
            <a:r>
              <a:rPr lang="en-US" i="1" dirty="0" smtClean="0"/>
              <a:t>.../ Data Units/</a:t>
            </a:r>
            <a:r>
              <a:rPr lang="en-US" i="1" dirty="0" smtClean="0">
                <a:solidFill>
                  <a:srgbClr val="FF0000"/>
                </a:solidFill>
              </a:rPr>
              <a:t>State Transformation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4780-B230-4ED7-BEE0-855E4D80AEF4}" type="datetime1">
              <a:rPr lang="en-US" smtClean="0"/>
              <a:t>4/13/2018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165" y="1674812"/>
            <a:ext cx="7884113" cy="4681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9997</TotalTime>
  <Words>1809</Words>
  <Application>Microsoft Office PowerPoint</Application>
  <PresentationFormat>On-screen Show (4:3)</PresentationFormat>
  <Paragraphs>684</Paragraphs>
  <Slides>30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宋体</vt:lpstr>
      <vt:lpstr>Arial</vt:lpstr>
      <vt:lpstr>Calibri</vt:lpstr>
      <vt:lpstr>Cambria Math</vt:lpstr>
      <vt:lpstr>Century Gothic</vt:lpstr>
      <vt:lpstr>Courier New</vt:lpstr>
      <vt:lpstr>Palatino Linotype</vt:lpstr>
      <vt:lpstr>Times New Roman</vt:lpstr>
      <vt:lpstr>Verdana</vt:lpstr>
      <vt:lpstr>Wingdings</vt:lpstr>
      <vt:lpstr>Executive</vt:lpstr>
      <vt:lpstr>  Computer Security IT423</vt:lpstr>
      <vt:lpstr>Advanced Encryption Standard  (AES)</vt:lpstr>
      <vt:lpstr>Class Objective </vt:lpstr>
      <vt:lpstr>AES Introduction</vt:lpstr>
      <vt:lpstr>AES Introduction Cont.</vt:lpstr>
      <vt:lpstr>AES Introduction/ Rounds.</vt:lpstr>
      <vt:lpstr>Introduction/ Round / Data Units.</vt:lpstr>
      <vt:lpstr>.../ Data Units/State</vt:lpstr>
      <vt:lpstr>.../ Data Units/State Transformation</vt:lpstr>
      <vt:lpstr>.../ Data Units/ State Transformation/Example</vt:lpstr>
      <vt:lpstr>.../ Round/ Structure of each Round</vt:lpstr>
      <vt:lpstr>...Structure of each Round /Substitution </vt:lpstr>
      <vt:lpstr>...Structure of each Round /Substitution </vt:lpstr>
      <vt:lpstr>.../Substitution </vt:lpstr>
      <vt:lpstr>.../Substitution </vt:lpstr>
      <vt:lpstr>.../Permutation</vt:lpstr>
      <vt:lpstr>.../Permutation/Row Shift </vt:lpstr>
      <vt:lpstr>/Permutation/ MixColumns </vt:lpstr>
      <vt:lpstr>PowerPoint Presentation</vt:lpstr>
      <vt:lpstr>...Structure of each Round /AddRoundKey</vt:lpstr>
      <vt:lpstr>...Structure of each Round /AddRoundKey</vt:lpstr>
      <vt:lpstr>...Structure of each Round /AddRoundKey</vt:lpstr>
      <vt:lpstr>.../AddRoundKey /  Key Expansion</vt:lpstr>
      <vt:lpstr>.../AddRoundKey /  Key Expansion</vt:lpstr>
      <vt:lpstr>.../AddRoundKey /  Key Expansion</vt:lpstr>
      <vt:lpstr>.../AddRoundKey /  Key Expansion</vt:lpstr>
      <vt:lpstr>.../AddRoundKey /  Key Expansion</vt:lpstr>
      <vt:lpstr>.../AddRoundKey /  Key Expansion</vt:lpstr>
      <vt:lpstr>.../AddRoundKey /  Key Expansion</vt:lpstr>
      <vt:lpstr>Class 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</dc:title>
  <dc:creator>Saman Abdullah</dc:creator>
  <cp:lastModifiedBy>Saman Abdullah</cp:lastModifiedBy>
  <cp:revision>254</cp:revision>
  <dcterms:created xsi:type="dcterms:W3CDTF">2006-08-16T00:00:00Z</dcterms:created>
  <dcterms:modified xsi:type="dcterms:W3CDTF">2018-04-13T19:53:58Z</dcterms:modified>
</cp:coreProperties>
</file>