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9" r:id="rId10"/>
    <p:sldId id="268" r:id="rId11"/>
    <p:sldId id="267" r:id="rId12"/>
    <p:sldId id="262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83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67FCC-4342-4A2D-97F8-7FA6D7FC3D10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DEF91-8E59-4CC8-9584-2D90FB61B4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7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Deterrents =prevention</a:t>
            </a:r>
          </a:p>
          <a:p>
            <a:r>
              <a:rPr lang="en-US" dirty="0"/>
              <a:t>Intrusion = attack</a:t>
            </a:r>
            <a:r>
              <a:rPr lang="en-US" baseline="0" dirty="0"/>
              <a:t> or disturbance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DEF91-8E59-4CC8-9584-2D90FB61B4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14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F9E84F-072F-4A19-AB9D-5A7C125E9C58}" type="datetimeFigureOut">
              <a:rPr lang="en-US" smtClean="0"/>
              <a:t>4/1/2018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EDCF134-5D3C-433C-BF97-6E43C829DB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46" y="3896842"/>
            <a:ext cx="3912053" cy="2961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" y="1224137"/>
            <a:ext cx="4179894" cy="267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9970" y="1961535"/>
            <a:ext cx="3857901" cy="1044828"/>
          </a:xfrm>
        </p:spPr>
        <p:txBody>
          <a:bodyPr anchor="t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4800" dirty="0" smtClean="0"/>
              <a:t>Computer</a:t>
            </a:r>
            <a:br>
              <a:rPr lang="en-US" sz="4800" dirty="0" smtClean="0"/>
            </a:br>
            <a:r>
              <a:rPr lang="en-US" sz="4800" dirty="0" smtClean="0"/>
              <a:t> </a:t>
            </a:r>
            <a:r>
              <a:rPr lang="en-US" sz="4800" dirty="0"/>
              <a:t>Security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0696" y="3211042"/>
            <a:ext cx="4710836" cy="1685424"/>
          </a:xfrm>
          <a:noFill/>
        </p:spPr>
        <p:txBody>
          <a:bodyPr anchor="b">
            <a:noAutofit/>
          </a:bodyPr>
          <a:lstStyle/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Faculty of Science </a:t>
            </a:r>
          </a:p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IT   Department</a:t>
            </a:r>
          </a:p>
          <a:p>
            <a:pPr algn="ctr"/>
            <a:r>
              <a:rPr lang="en-US" sz="2400" b="1" dirty="0" smtClean="0">
                <a:latin typeface="+mj-lt"/>
                <a:cs typeface="Times New Roman" pitchFamily="18" charset="0"/>
              </a:rPr>
              <a:t>By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Raz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+mj-lt"/>
                <a:cs typeface="Times New Roman" pitchFamily="18" charset="0"/>
              </a:rPr>
              <a:t>Dara</a:t>
            </a:r>
            <a:r>
              <a:rPr lang="en-US" sz="2400" b="1" dirty="0" smtClean="0">
                <a:latin typeface="+mj-lt"/>
                <a:cs typeface="Times New Roman" pitchFamily="18" charset="0"/>
              </a:rPr>
              <a:t> MA.</a:t>
            </a:r>
            <a:endParaRPr lang="en-US" sz="2400" b="1" dirty="0">
              <a:latin typeface="+mj-lt"/>
              <a:cs typeface="Times New Roman" pitchFamily="18" charset="0"/>
            </a:endParaRPr>
          </a:p>
        </p:txBody>
      </p:sp>
      <p:pic>
        <p:nvPicPr>
          <p:cNvPr id="8" name="Picture 8" descr="Ishik_University_logos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5514" y="0"/>
            <a:ext cx="19812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46" y="1224137"/>
            <a:ext cx="3912054" cy="26727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35170" r="19728"/>
          <a:stretch/>
        </p:blipFill>
        <p:spPr>
          <a:xfrm>
            <a:off x="20" y="3896842"/>
            <a:ext cx="3583838" cy="296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43328" y="54567"/>
            <a:ext cx="11643872" cy="84508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Man in the Middle Attack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A494BF-DAAA-4A63-A3BE-740C5E9670FD}" type="slidenum">
              <a:rPr 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sz="1400"/>
          </a:p>
        </p:txBody>
      </p:sp>
      <p:sp>
        <p:nvSpPr>
          <p:cNvPr id="14342" name="Rectangle 3"/>
          <p:cNvSpPr txBox="1">
            <a:spLocks noChangeArrowheads="1"/>
          </p:cNvSpPr>
          <p:nvPr/>
        </p:nvSpPr>
        <p:spPr bwMode="auto">
          <a:xfrm>
            <a:off x="132735" y="969298"/>
            <a:ext cx="11916697" cy="124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Bob,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Eve( Classmates!)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want to communicate “securely”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Nancy(intruder) may intercept, delete, add messages</a:t>
            </a:r>
          </a:p>
        </p:txBody>
      </p:sp>
      <p:grpSp>
        <p:nvGrpSpPr>
          <p:cNvPr id="14343" name="Group 9"/>
          <p:cNvGrpSpPr>
            <a:grpSpLocks/>
          </p:cNvGrpSpPr>
          <p:nvPr/>
        </p:nvGrpSpPr>
        <p:grpSpPr bwMode="auto">
          <a:xfrm>
            <a:off x="1994570" y="2209498"/>
            <a:ext cx="8087641" cy="2838424"/>
            <a:chOff x="504825" y="3089275"/>
            <a:chExt cx="8087641" cy="3038535"/>
          </a:xfrm>
        </p:grpSpPr>
        <p:pic>
          <p:nvPicPr>
            <p:cNvPr id="14344" name="Picture 6" descr="Alic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7950" y="3370263"/>
              <a:ext cx="698500" cy="862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5" name="Picture 7" descr="Bo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1825" y="3417888"/>
              <a:ext cx="8128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Rectangle 11"/>
            <p:cNvSpPr>
              <a:spLocks noChangeArrowheads="1"/>
            </p:cNvSpPr>
            <p:nvPr/>
          </p:nvSpPr>
          <p:spPr bwMode="auto">
            <a:xfrm>
              <a:off x="2052638" y="4205288"/>
              <a:ext cx="1293812" cy="803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3300"/>
            </a:p>
          </p:txBody>
        </p:sp>
        <p:sp>
          <p:nvSpPr>
            <p:cNvPr id="14347" name="Text Box 12"/>
            <p:cNvSpPr txBox="1">
              <a:spLocks noChangeArrowheads="1"/>
            </p:cNvSpPr>
            <p:nvPr/>
          </p:nvSpPr>
          <p:spPr bwMode="auto">
            <a:xfrm>
              <a:off x="2084388" y="4167188"/>
              <a:ext cx="1000595" cy="70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secure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 dirty="0">
                  <a:solidFill>
                    <a:schemeClr val="bg1"/>
                  </a:solidFill>
                  <a:latin typeface="Comic Sans MS" panose="030F0702030302020204" pitchFamily="66" charset="0"/>
                </a:rPr>
                <a:t>sender</a:t>
              </a:r>
            </a:p>
          </p:txBody>
        </p:sp>
        <p:sp>
          <p:nvSpPr>
            <p:cNvPr id="14348" name="Rectangle 13"/>
            <p:cNvSpPr>
              <a:spLocks noChangeArrowheads="1"/>
            </p:cNvSpPr>
            <p:nvPr/>
          </p:nvSpPr>
          <p:spPr bwMode="auto">
            <a:xfrm>
              <a:off x="5780088" y="4217988"/>
              <a:ext cx="1293812" cy="80327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3300"/>
            </a:p>
          </p:txBody>
        </p:sp>
        <p:sp>
          <p:nvSpPr>
            <p:cNvPr id="14349" name="Text Box 14"/>
            <p:cNvSpPr txBox="1">
              <a:spLocks noChangeArrowheads="1"/>
            </p:cNvSpPr>
            <p:nvPr/>
          </p:nvSpPr>
          <p:spPr bwMode="auto">
            <a:xfrm>
              <a:off x="5745163" y="4194175"/>
              <a:ext cx="1183337" cy="707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secure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chemeClr val="bg1"/>
                  </a:solidFill>
                  <a:latin typeface="Comic Sans MS" panose="030F0702030302020204" pitchFamily="66" charset="0"/>
                </a:rPr>
                <a:t>receiver</a:t>
              </a:r>
            </a:p>
          </p:txBody>
        </p:sp>
        <p:sp>
          <p:nvSpPr>
            <p:cNvPr id="14350" name="Text Box 18"/>
            <p:cNvSpPr txBox="1">
              <a:spLocks noChangeArrowheads="1"/>
            </p:cNvSpPr>
            <p:nvPr/>
          </p:nvSpPr>
          <p:spPr bwMode="auto">
            <a:xfrm>
              <a:off x="3052763" y="3460750"/>
              <a:ext cx="1075936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latin typeface="Comic Sans MS" panose="030F0702030302020204" pitchFamily="66" charset="0"/>
                </a:rPr>
                <a:t>channel</a:t>
              </a:r>
            </a:p>
          </p:txBody>
        </p:sp>
        <p:sp>
          <p:nvSpPr>
            <p:cNvPr id="14351" name="Line 19"/>
            <p:cNvSpPr>
              <a:spLocks noChangeShapeType="1"/>
            </p:cNvSpPr>
            <p:nvPr/>
          </p:nvSpPr>
          <p:spPr bwMode="auto">
            <a:xfrm>
              <a:off x="3768725" y="3883025"/>
              <a:ext cx="238125" cy="4492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Rectangle 21"/>
            <p:cNvSpPr>
              <a:spLocks noChangeArrowheads="1"/>
            </p:cNvSpPr>
            <p:nvPr/>
          </p:nvSpPr>
          <p:spPr bwMode="auto">
            <a:xfrm>
              <a:off x="3332163" y="4403725"/>
              <a:ext cx="2447925" cy="36671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sz="3300"/>
            </a:p>
          </p:txBody>
        </p:sp>
        <p:sp>
          <p:nvSpPr>
            <p:cNvPr id="14353" name="Line 17"/>
            <p:cNvSpPr>
              <a:spLocks noChangeShapeType="1"/>
            </p:cNvSpPr>
            <p:nvPr/>
          </p:nvSpPr>
          <p:spPr bwMode="auto">
            <a:xfrm flipV="1">
              <a:off x="3375025" y="4616450"/>
              <a:ext cx="2460625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Text Box 23"/>
            <p:cNvSpPr txBox="1">
              <a:spLocks noChangeArrowheads="1"/>
            </p:cNvSpPr>
            <p:nvPr/>
          </p:nvSpPr>
          <p:spPr bwMode="auto">
            <a:xfrm>
              <a:off x="4200525" y="3417888"/>
              <a:ext cx="18891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1800" dirty="0">
                  <a:latin typeface="Comic Sans MS" panose="030F0702030302020204" pitchFamily="66" charset="0"/>
                </a:rPr>
                <a:t>data, control messages</a:t>
              </a:r>
            </a:p>
          </p:txBody>
        </p:sp>
        <p:sp>
          <p:nvSpPr>
            <p:cNvPr id="14355" name="Line 24"/>
            <p:cNvSpPr>
              <a:spLocks noChangeShapeType="1"/>
            </p:cNvSpPr>
            <p:nvPr/>
          </p:nvSpPr>
          <p:spPr bwMode="auto">
            <a:xfrm>
              <a:off x="5046663" y="4035425"/>
              <a:ext cx="223837" cy="517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5"/>
            <p:cNvSpPr>
              <a:spLocks/>
            </p:cNvSpPr>
            <p:nvPr/>
          </p:nvSpPr>
          <p:spPr bwMode="auto">
            <a:xfrm>
              <a:off x="3854450" y="4656138"/>
              <a:ext cx="573088" cy="914400"/>
            </a:xfrm>
            <a:custGeom>
              <a:avLst/>
              <a:gdLst>
                <a:gd name="T0" fmla="*/ 0 w 344"/>
                <a:gd name="T1" fmla="*/ 0 h 789"/>
                <a:gd name="T2" fmla="*/ 2147483646 w 344"/>
                <a:gd name="T3" fmla="*/ 2147483646 h 789"/>
                <a:gd name="T4" fmla="*/ 2147483646 w 344"/>
                <a:gd name="T5" fmla="*/ 2147483646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7" name="Freeform 26"/>
            <p:cNvSpPr>
              <a:spLocks/>
            </p:cNvSpPr>
            <p:nvPr/>
          </p:nvSpPr>
          <p:spPr bwMode="auto">
            <a:xfrm flipH="1">
              <a:off x="4529138" y="4654550"/>
              <a:ext cx="573087" cy="914400"/>
            </a:xfrm>
            <a:custGeom>
              <a:avLst/>
              <a:gdLst>
                <a:gd name="T0" fmla="*/ 0 w 344"/>
                <a:gd name="T1" fmla="*/ 0 h 789"/>
                <a:gd name="T2" fmla="*/ 2147483646 w 344"/>
                <a:gd name="T3" fmla="*/ 2147483646 h 789"/>
                <a:gd name="T4" fmla="*/ 2147483646 w 344"/>
                <a:gd name="T5" fmla="*/ 2147483646 h 789"/>
                <a:gd name="T6" fmla="*/ 0 60000 65536"/>
                <a:gd name="T7" fmla="*/ 0 60000 65536"/>
                <a:gd name="T8" fmla="*/ 0 60000 65536"/>
                <a:gd name="T9" fmla="*/ 0 w 344"/>
                <a:gd name="T10" fmla="*/ 0 h 789"/>
                <a:gd name="T11" fmla="*/ 344 w 344"/>
                <a:gd name="T12" fmla="*/ 789 h 7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" h="789">
                  <a:moveTo>
                    <a:pt x="0" y="0"/>
                  </a:moveTo>
                  <a:cubicBezTo>
                    <a:pt x="52" y="24"/>
                    <a:pt x="255" y="10"/>
                    <a:pt x="310" y="142"/>
                  </a:cubicBezTo>
                  <a:cubicBezTo>
                    <a:pt x="344" y="248"/>
                    <a:pt x="324" y="654"/>
                    <a:pt x="328" y="789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8" name="Line 27"/>
            <p:cNvSpPr>
              <a:spLocks noChangeShapeType="1"/>
            </p:cNvSpPr>
            <p:nvPr/>
          </p:nvSpPr>
          <p:spPr bwMode="auto">
            <a:xfrm flipV="1">
              <a:off x="1279525" y="4586288"/>
              <a:ext cx="8143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Text Box 28"/>
            <p:cNvSpPr txBox="1">
              <a:spLocks noChangeArrowheads="1"/>
            </p:cNvSpPr>
            <p:nvPr/>
          </p:nvSpPr>
          <p:spPr bwMode="auto">
            <a:xfrm>
              <a:off x="504825" y="4316413"/>
              <a:ext cx="718466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latin typeface="Comic Sans MS" panose="030F0702030302020204" pitchFamily="66" charset="0"/>
                </a:rPr>
                <a:t>data</a:t>
              </a:r>
            </a:p>
          </p:txBody>
        </p:sp>
        <p:sp>
          <p:nvSpPr>
            <p:cNvPr id="14360" name="Line 29"/>
            <p:cNvSpPr>
              <a:spLocks noChangeShapeType="1"/>
            </p:cNvSpPr>
            <p:nvPr/>
          </p:nvSpPr>
          <p:spPr bwMode="auto">
            <a:xfrm flipV="1">
              <a:off x="7086600" y="4556125"/>
              <a:ext cx="8143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Text Box 30"/>
            <p:cNvSpPr txBox="1">
              <a:spLocks noChangeArrowheads="1"/>
            </p:cNvSpPr>
            <p:nvPr/>
          </p:nvSpPr>
          <p:spPr bwMode="auto">
            <a:xfrm>
              <a:off x="7874000" y="4286250"/>
              <a:ext cx="718466" cy="400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latin typeface="Comic Sans MS" panose="030F0702030302020204" pitchFamily="66" charset="0"/>
                </a:rPr>
                <a:t>data</a:t>
              </a:r>
            </a:p>
          </p:txBody>
        </p:sp>
        <p:sp>
          <p:nvSpPr>
            <p:cNvPr id="14362" name="Text Box 31"/>
            <p:cNvSpPr txBox="1">
              <a:spLocks noChangeArrowheads="1"/>
            </p:cNvSpPr>
            <p:nvPr/>
          </p:nvSpPr>
          <p:spPr bwMode="auto">
            <a:xfrm>
              <a:off x="701675" y="3089275"/>
              <a:ext cx="6110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000099"/>
                  </a:solidFill>
                  <a:latin typeface="Comic Sans MS" panose="030F0702030302020204" pitchFamily="66" charset="0"/>
                </a:rPr>
                <a:t>Eve</a:t>
              </a:r>
            </a:p>
          </p:txBody>
        </p:sp>
        <p:sp>
          <p:nvSpPr>
            <p:cNvPr id="14363" name="Text Box 32"/>
            <p:cNvSpPr txBox="1">
              <a:spLocks noChangeArrowheads="1"/>
            </p:cNvSpPr>
            <p:nvPr/>
          </p:nvSpPr>
          <p:spPr bwMode="auto">
            <a:xfrm>
              <a:off x="7670800" y="3100388"/>
              <a:ext cx="6286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>
                  <a:solidFill>
                    <a:srgbClr val="000099"/>
                  </a:solidFill>
                  <a:latin typeface="Comic Sans MS" panose="030F0702030302020204" pitchFamily="66" charset="0"/>
                </a:rPr>
                <a:t>Bob</a:t>
              </a:r>
            </a:p>
          </p:txBody>
        </p:sp>
        <p:sp>
          <p:nvSpPr>
            <p:cNvPr id="14364" name="Text Box 33"/>
            <p:cNvSpPr txBox="1">
              <a:spLocks noChangeArrowheads="1"/>
            </p:cNvSpPr>
            <p:nvPr/>
          </p:nvSpPr>
          <p:spPr bwMode="auto">
            <a:xfrm>
              <a:off x="3359150" y="5727700"/>
              <a:ext cx="92044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sz="2000" dirty="0">
                  <a:solidFill>
                    <a:srgbClr val="000099"/>
                  </a:solidFill>
                  <a:latin typeface="Comic Sans MS" panose="030F0702030302020204" pitchFamily="66" charset="0"/>
                </a:rPr>
                <a:t>Nancy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547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" y="0"/>
            <a:ext cx="4734232" cy="3018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2598" y="389548"/>
            <a:ext cx="5221266" cy="6870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 err="1"/>
              <a:t>DDoS</a:t>
            </a:r>
            <a:r>
              <a:rPr lang="en-US" sz="4000" b="1" i="1" dirty="0"/>
              <a:t> Attack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4771" y="1318467"/>
            <a:ext cx="7007229" cy="478566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DDoS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 is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short for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 Distributed Denial of Service. 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4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DDoS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is a type of 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multiple compromised systems, which are often infected with a 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Trojan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are used to target a single system causing a 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Denial of </a:t>
            </a:r>
            <a:r>
              <a:rPr lang="en-US" sz="24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sz="24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0" dirty="0" err="1" smtClean="0"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) attack. 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/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Victims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of a </a:t>
            </a:r>
            <a:r>
              <a:rPr lang="en-US" sz="2400" b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DDoS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attack consist of both the end targeted system and all systems maliciously used and controlled by the hacker in the distributed attack.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8472"/>
            <a:ext cx="5184771" cy="383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174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5F4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104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1082" y="2053510"/>
            <a:ext cx="3026664" cy="2601430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710" y="128213"/>
            <a:ext cx="6732565" cy="712837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How to Prevent Attacks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36"/>
            <a:ext cx="7556410" cy="579116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Measures include installing legally purchased software, as they are generally free from such Trojans or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viruses, using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good anti-virus solutions with properly defined system rules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Hardware and software firewalls help in blocking unauthorized users from accessing your computer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lnSpc>
                <a:spcPct val="80000"/>
              </a:lnSpc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Using a large complex password comprising of several special characters, numbers and alphabets in making it largely impossible for a hacker to crack your account easily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Cryptography (especially encryption) plays an important role in keeping our sensitive information safe and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secret.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36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6600" dirty="0" smtClean="0"/>
              <a:t>	Questions					??? </a:t>
            </a:r>
            <a:endParaRPr lang="en-US" sz="16600" dirty="0"/>
          </a:p>
        </p:txBody>
      </p:sp>
    </p:spTree>
    <p:extLst>
      <p:ext uri="{BB962C8B-B14F-4D97-AF65-F5344CB8AC3E}">
        <p14:creationId xmlns:p14="http://schemas.microsoft.com/office/powerpoint/2010/main" val="22510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1405" y="3913632"/>
            <a:ext cx="2814224" cy="2944368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742819" y="239620"/>
            <a:ext cx="8937904" cy="866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What is computer security?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629016" y="1345305"/>
            <a:ext cx="9361423" cy="37723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Computer Security is the process of preventing and detecting unauthorized use of your computer.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It involves the process of safe guarding against intruders from using your computer resources for malicious intents.</a:t>
            </a:r>
          </a:p>
          <a:p>
            <a:pPr marL="0" lvl="1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Intruder :An attacker that gains, or tries to gain, unauthorized access to a system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malicious: intended to harm or upset other ... to a computer system, or to steal private information from a computer system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97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170" r="19728"/>
          <a:stretch/>
        </p:blipFill>
        <p:spPr>
          <a:xfrm>
            <a:off x="20" y="10"/>
            <a:ext cx="4262264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6523" y="28872"/>
            <a:ext cx="7595420" cy="128373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Computer Security is concerned with four main areas: 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284" y="1460303"/>
            <a:ext cx="7929716" cy="486675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Confidentiality:- Only authorized users can access the data resources and information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Integrity:- Only authorized users should be able to modify the data when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needed.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Availability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:- Data should be available to users when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needed.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Authentication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:- are you really communicating with whom you think you are communicating with.</a:t>
            </a:r>
            <a:br>
              <a:rPr lang="en-US" sz="2400" b="0" dirty="0">
                <a:latin typeface="Times New Roman" pitchFamily="18" charset="0"/>
                <a:cs typeface="Times New Roman" pitchFamily="18" charset="0"/>
              </a:rPr>
            </a:b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35974" y="11174"/>
            <a:ext cx="11813457" cy="962228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Why is computer security so important?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" y="870155"/>
            <a:ext cx="9984658" cy="598784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>
                <a:cs typeface="Times New Roman" pitchFamily="18" charset="0"/>
              </a:rPr>
              <a:t>Prevention of data theft such as bank account numbers, credit card information, passwords, work related documents or sheets, etc</a:t>
            </a:r>
            <a:r>
              <a:rPr lang="en-US" sz="2400" b="0" dirty="0" smtClean="0"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b="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cs typeface="Times New Roman" pitchFamily="18" charset="0"/>
              </a:rPr>
              <a:t>is essential in today’s communications since many of our day to day </a:t>
            </a:r>
            <a:r>
              <a:rPr lang="en-US" sz="2400" b="0" dirty="0" smtClean="0">
                <a:cs typeface="Times New Roman" pitchFamily="18" charset="0"/>
              </a:rPr>
              <a:t>action</a:t>
            </a:r>
          </a:p>
          <a:p>
            <a:pPr marL="0" indent="0"/>
            <a:endParaRPr lang="en-US" sz="2400" b="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cs typeface="Times New Roman" pitchFamily="18" charset="0"/>
              </a:rPr>
              <a:t>Data present in a computer can also be misused by unauthorized intrusions' depend on the security of the data paths</a:t>
            </a:r>
            <a:r>
              <a:rPr lang="en-US" sz="2400" b="0" dirty="0" smtClean="0"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b="0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cs typeface="Times New Roman" pitchFamily="18" charset="0"/>
              </a:rPr>
              <a:t>An intruder can modify and change the program source codes and can also use your pictures or email accounts to create nasty </a:t>
            </a:r>
            <a:r>
              <a:rPr lang="en-US" sz="2400" b="0" dirty="0" smtClean="0">
                <a:cs typeface="Times New Roman" pitchFamily="18" charset="0"/>
              </a:rPr>
              <a:t>content </a:t>
            </a:r>
            <a:r>
              <a:rPr lang="en-US" sz="2400" b="0" dirty="0">
                <a:cs typeface="Times New Roman" pitchFamily="18" charset="0"/>
              </a:rPr>
              <a:t>such as </a:t>
            </a:r>
            <a:r>
              <a:rPr lang="en-US" sz="2400" b="0" dirty="0" smtClean="0">
                <a:cs typeface="Times New Roman" pitchFamily="18" charset="0"/>
              </a:rPr>
              <a:t>inappropriate </a:t>
            </a:r>
            <a:r>
              <a:rPr lang="en-US" sz="2400" b="0" dirty="0">
                <a:cs typeface="Times New Roman" pitchFamily="18" charset="0"/>
              </a:rPr>
              <a:t>images, fake misleading and offensive social accounts.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212" y="14795"/>
            <a:ext cx="2708788" cy="190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7070" r="26921" b="1"/>
          <a:stretch/>
        </p:blipFill>
        <p:spPr>
          <a:xfrm>
            <a:off x="56562" y="1432347"/>
            <a:ext cx="3173564" cy="3448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6052"/>
            <a:ext cx="10027920" cy="54864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Why is computer security so important?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866" y="678426"/>
            <a:ext cx="8888134" cy="617957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Malicious intents can also be a factor in computer security. Intruders often use your computers for attacking other computers or websites or networks for creating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big destructions..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Vengeful hackers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(Bad) might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crash someone’s computer system to create data loss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DDOS (</a:t>
            </a:r>
            <a:r>
              <a:rPr lang="en-US" sz="2400" b="0" u="sng" dirty="0">
                <a:latin typeface="Times New Roman" pitchFamily="18" charset="0"/>
                <a:cs typeface="Times New Roman" pitchFamily="18" charset="0"/>
              </a:rPr>
              <a:t>distributed denial of </a:t>
            </a:r>
            <a:r>
              <a:rPr lang="en-US" sz="2400" b="0" u="sng" dirty="0" smtClean="0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attacks can be made to prevent access to websites by crashing the server. 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Above factors imply that your data should remain safe and confidential. Therefore, it is necessary to protect your computer and hence the need for Computer Security arises. </a:t>
            </a:r>
          </a:p>
        </p:txBody>
      </p:sp>
    </p:spTree>
    <p:extLst>
      <p:ext uri="{BB962C8B-B14F-4D97-AF65-F5344CB8AC3E}">
        <p14:creationId xmlns:p14="http://schemas.microsoft.com/office/powerpoint/2010/main" val="6685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49" r="2629" b="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6" name="Straight Connector 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238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The most widely used attacks against a computer </a:t>
            </a:r>
            <a:r>
              <a:rPr lang="en-US" sz="4000" b="1" dirty="0" smtClean="0">
                <a:cs typeface="Times New Roman" pitchFamily="18" charset="0"/>
              </a:rPr>
              <a:t>system</a:t>
            </a:r>
            <a:endParaRPr lang="en-US" sz="4000" b="1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7951" y="2438400"/>
            <a:ext cx="7226569" cy="3431457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Trojans/trapdoors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Worms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viruses</a:t>
            </a: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social networking and eavesdropping(man-in-the-middle attack)</a:t>
            </a: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Also popular are </a:t>
            </a:r>
            <a:r>
              <a:rPr lang="en-US" sz="2400" b="0" dirty="0" err="1">
                <a:latin typeface="Times New Roman" pitchFamily="18" charset="0"/>
                <a:cs typeface="Times New Roman" pitchFamily="18" charset="0"/>
              </a:rPr>
              <a:t>DoS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/DDoS attacks, which can be used to disrupt services.</a:t>
            </a:r>
          </a:p>
        </p:txBody>
      </p:sp>
    </p:spTree>
    <p:extLst>
      <p:ext uri="{BB962C8B-B14F-4D97-AF65-F5344CB8AC3E}">
        <p14:creationId xmlns:p14="http://schemas.microsoft.com/office/powerpoint/2010/main" val="98842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047" b="-1"/>
          <a:stretch/>
        </p:blipFill>
        <p:spPr>
          <a:xfrm>
            <a:off x="0" y="855407"/>
            <a:ext cx="3672840" cy="42499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5725" y="0"/>
            <a:ext cx="8296275" cy="796413"/>
          </a:xfrm>
        </p:spPr>
        <p:txBody>
          <a:bodyPr>
            <a:normAutofit/>
          </a:bodyPr>
          <a:lstStyle/>
          <a:p>
            <a:r>
              <a:rPr lang="en-US" b="1" dirty="0"/>
              <a:t>Trojan/trapdoors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2840" y="678426"/>
            <a:ext cx="8336280" cy="442697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 Trojan horse or Trojan is a type of malware that is often masked as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legal software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Trojans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can be employed by cyber-thieves and hackers trying to gain access to users' systems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Users are typically tricked by some form of social engineering into loading and executing Trojans on their systems. </a:t>
            </a: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Once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activated, Trojans can enable cyber-criminals to spy on you, steal your sensitive data, and gain backdoor access to your system.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82" y="5252085"/>
            <a:ext cx="1215951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Malware : software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which is specifically designed to disrupt, damage, or gain authorized access to a computer system.</a:t>
            </a:r>
          </a:p>
        </p:txBody>
      </p:sp>
    </p:spTree>
    <p:extLst>
      <p:ext uri="{BB962C8B-B14F-4D97-AF65-F5344CB8AC3E}">
        <p14:creationId xmlns:p14="http://schemas.microsoft.com/office/powerpoint/2010/main" val="266301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325" r="6722" b="-1"/>
          <a:stretch/>
        </p:blipFill>
        <p:spPr>
          <a:xfrm>
            <a:off x="6338316" y="753937"/>
            <a:ext cx="5074070" cy="42726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974" y="365760"/>
            <a:ext cx="10889226" cy="548640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Computer WORM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70" y="1043960"/>
            <a:ext cx="6149046" cy="4351338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 computer worm is a 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standalone malware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computer program that replicates itself in order to spread to other computers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400" b="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Often, it uses a computer network to spread itself, relying on security failures on the target computer to access.</a:t>
            </a:r>
          </a:p>
        </p:txBody>
      </p:sp>
    </p:spTree>
    <p:extLst>
      <p:ext uri="{BB962C8B-B14F-4D97-AF65-F5344CB8AC3E}">
        <p14:creationId xmlns:p14="http://schemas.microsoft.com/office/powerpoint/2010/main" val="84428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</a:t>
            </a:r>
            <a:r>
              <a:rPr lang="en-US" dirty="0" smtClean="0"/>
              <a:t>Viruses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017639"/>
            <a:ext cx="7075362" cy="5039377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A computer virus is a small program written to alter the way a computer operates, without the permission or knowledge of the user. A virus must meet two criteria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Arial" pitchFamily="34" charset="0"/>
              <a:buChar char="•"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It must execute itself. It will often place its own code in the path of execution of another program</a:t>
            </a:r>
            <a:r>
              <a:rPr lang="en-US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b="0" dirty="0">
                <a:latin typeface="Times New Roman" pitchFamily="18" charset="0"/>
                <a:cs typeface="Times New Roman" pitchFamily="18" charset="0"/>
              </a:rPr>
              <a:t>It must replicate itself. For example, it may replace other executable files with a copy of the virus infected file. Viruses can infect desktop computers and network servers alike.</a:t>
            </a:r>
          </a:p>
          <a:p>
            <a:pPr>
              <a:buFont typeface="Arial" pitchFamily="34" charset="0"/>
              <a:buChar char="•"/>
            </a:pPr>
            <a:endParaRPr lang="en-US" sz="24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 result for computer vir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977" y="773586"/>
            <a:ext cx="5009534" cy="530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3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544</TotalTime>
  <Words>685</Words>
  <Application>Microsoft Office PowerPoint</Application>
  <PresentationFormat>Custom</PresentationFormat>
  <Paragraphs>83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Computer  Security </vt:lpstr>
      <vt:lpstr>PowerPoint Presentation</vt:lpstr>
      <vt:lpstr>Computer Security is concerned with four main areas: </vt:lpstr>
      <vt:lpstr>Why is computer security so important? </vt:lpstr>
      <vt:lpstr>Why is computer security so important? </vt:lpstr>
      <vt:lpstr>The most widely used attacks against a computer system</vt:lpstr>
      <vt:lpstr>Trojan/trapdoors </vt:lpstr>
      <vt:lpstr>Computer WORM</vt:lpstr>
      <vt:lpstr>Computer Viruses</vt:lpstr>
      <vt:lpstr>Man in the Middle Attack</vt:lpstr>
      <vt:lpstr>DDoS Attack</vt:lpstr>
      <vt:lpstr>How to Prevent Attacks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Fundamentals of Information Systems Security/Information Security and Risk Management</dc:title>
  <dc:creator>Muhammed Anwar</dc:creator>
  <cp:lastModifiedBy>Amr Service</cp:lastModifiedBy>
  <cp:revision>22</cp:revision>
  <dcterms:created xsi:type="dcterms:W3CDTF">2017-01-10T07:18:43Z</dcterms:created>
  <dcterms:modified xsi:type="dcterms:W3CDTF">2018-04-01T05:02:35Z</dcterms:modified>
</cp:coreProperties>
</file>