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60" r:id="rId1"/>
  </p:sldMasterIdLst>
  <p:notesMasterIdLst>
    <p:notesMasterId r:id="rId21"/>
  </p:notesMasterIdLst>
  <p:handoutMasterIdLst>
    <p:handoutMasterId r:id="rId22"/>
  </p:handoutMasterIdLst>
  <p:sldIdLst>
    <p:sldId id="276" r:id="rId2"/>
    <p:sldId id="257" r:id="rId3"/>
    <p:sldId id="275" r:id="rId4"/>
    <p:sldId id="263" r:id="rId5"/>
    <p:sldId id="258" r:id="rId6"/>
    <p:sldId id="264" r:id="rId7"/>
    <p:sldId id="266" r:id="rId8"/>
    <p:sldId id="259" r:id="rId9"/>
    <p:sldId id="265" r:id="rId10"/>
    <p:sldId id="267" r:id="rId11"/>
    <p:sldId id="268" r:id="rId12"/>
    <p:sldId id="260" r:id="rId13"/>
    <p:sldId id="273" r:id="rId14"/>
    <p:sldId id="274" r:id="rId15"/>
    <p:sldId id="262" r:id="rId16"/>
    <p:sldId id="271" r:id="rId17"/>
    <p:sldId id="261" r:id="rId18"/>
    <p:sldId id="269" r:id="rId19"/>
    <p:sldId id="272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43"/>
    <p:restoredTop sz="67030" autoAdjust="0"/>
  </p:normalViewPr>
  <p:slideViewPr>
    <p:cSldViewPr snapToGrid="0" snapToObjects="1">
      <p:cViewPr varScale="1">
        <p:scale>
          <a:sx n="70" d="100"/>
          <a:sy n="70" d="100"/>
        </p:scale>
        <p:origin x="-522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7454E-467C-5647-B368-B9BB81926ADA}" type="datetime1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B3007-A0E9-E04A-B68D-664B8A6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4741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894EE-7452-5B4B-B86C-8A6E5219AE09}" type="datetime1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A9DD3-9C93-5F4E-8526-01D7BB7F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024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5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7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7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8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371601"/>
            <a:ext cx="941832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505200"/>
            <a:ext cx="76809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9FC1-29AF-EE4F-97FF-69A853615972}" type="datetime2">
              <a:rPr lang="en-US" smtClean="0"/>
              <a:t>Sunday, April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22960" y="3398520"/>
            <a:ext cx="941832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65D1-4E83-9C40-B648-8F447EE62245}" type="datetime2">
              <a:rPr lang="en-US" smtClean="0"/>
              <a:t>Sunday, April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609600"/>
            <a:ext cx="246888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609600"/>
            <a:ext cx="722376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A254-4085-C745-9AE9-35442415D3B5}" type="datetime2">
              <a:rPr lang="en-US" smtClean="0"/>
              <a:t>Sunday, April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6941-4BEB-C845-964A-E2A0EF2E95A8}" type="datetime2">
              <a:rPr lang="en-US" smtClean="0"/>
              <a:t>Sunday, April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2362201"/>
            <a:ext cx="932688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4626865"/>
            <a:ext cx="932688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E30C-2623-1F4D-AEC5-E7D69396F1D6}" type="datetime2">
              <a:rPr lang="en-US" smtClean="0"/>
              <a:t>Sunday, April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77824" y="4599432"/>
            <a:ext cx="941832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73352"/>
            <a:ext cx="484632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73352"/>
            <a:ext cx="484632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BAE2-C8E3-E74E-B0DF-2F2CB4C5FEBA}" type="datetime2">
              <a:rPr lang="en-US" smtClean="0"/>
              <a:t>Sunday, April 15,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76400"/>
            <a:ext cx="4718304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438400"/>
            <a:ext cx="47183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6" y="1676400"/>
            <a:ext cx="4718304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6" y="2438400"/>
            <a:ext cx="47183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AF-3F92-184D-BFC7-5DAE838E2203}" type="datetime2">
              <a:rPr lang="en-US" smtClean="0"/>
              <a:t>Sunday, April 15,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32296" y="4045744"/>
            <a:ext cx="4709160" cy="95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3D7-9EB2-B045-AD90-AD5A65061A93}" type="datetime2">
              <a:rPr lang="en-US" smtClean="0"/>
              <a:t>Sunday, April 15,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FC83-B37E-5F41-821C-2EA00A2D8D3B}" type="datetime2">
              <a:rPr lang="en-US" smtClean="0"/>
              <a:t>Sunday, April 15,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92080"/>
            <a:ext cx="2567635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0" y="792080"/>
            <a:ext cx="6858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2130553"/>
            <a:ext cx="2567635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6FE7-776F-8B4B-A5F6-93F60E240990}" type="datetime2">
              <a:rPr lang="en-US" smtClean="0"/>
              <a:t>Sunday, April 15,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42045" y="3580047"/>
            <a:ext cx="5577840" cy="19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92480"/>
            <a:ext cx="2571216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30332" y="838201"/>
            <a:ext cx="7085268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2133600"/>
            <a:ext cx="2567635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F090-48F2-0A4C-B27E-20F3AA91B2D6}" type="datetime2">
              <a:rPr lang="en-US" smtClean="0"/>
              <a:t>Sunday, April 15,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09728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33400"/>
            <a:ext cx="987552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0"/>
            <a:ext cx="987552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9728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18288"/>
            <a:ext cx="347472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A4E251-7681-724A-8B16-19E5CE071BE9}" type="datetime2">
              <a:rPr lang="en-US" smtClean="0"/>
              <a:t>Sunday, April 15,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4800" y="18288"/>
            <a:ext cx="493776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18288"/>
            <a:ext cx="128016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892413" cy="19050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Ishik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University </a:t>
            </a:r>
          </a:p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Science </a:t>
            </a:r>
          </a:p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Dep. of Information Technology  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By: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Raz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Dara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Mohammad Amin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613" y="3657600"/>
            <a:ext cx="1981200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1981200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614" y="5257801"/>
            <a:ext cx="1981200" cy="16137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150357"/>
            <a:ext cx="1981200" cy="12589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613" y="2174938"/>
            <a:ext cx="1981200" cy="1258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724400"/>
            <a:ext cx="5410200" cy="2133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57801"/>
            <a:ext cx="1981200" cy="1600199"/>
          </a:xfrm>
          <a:prstGeom prst="rect">
            <a:avLst/>
          </a:prstGeom>
        </p:spPr>
      </p:pic>
      <p:pic>
        <p:nvPicPr>
          <p:cNvPr id="1026" name="Picture 2" descr="Image result for information technology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87" y="843136"/>
            <a:ext cx="7883013" cy="16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shik_University_logos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02393" y="0"/>
            <a:ext cx="1981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8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 Analytics: The Picture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" name="Picture 14" descr="pic_bigdat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23" y="2057257"/>
            <a:ext cx="5110555" cy="2906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2393" y="5127810"/>
            <a:ext cx="680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major software components and their role</a:t>
            </a:r>
          </a:p>
        </p:txBody>
      </p:sp>
    </p:spTree>
    <p:extLst>
      <p:ext uri="{BB962C8B-B14F-4D97-AF65-F5344CB8AC3E}">
        <p14:creationId xmlns:p14="http://schemas.microsoft.com/office/powerpoint/2010/main" val="3161476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Big-Data-Landscape-2016-v18-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47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9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</a:t>
            </a:r>
            <a:r>
              <a:rPr lang="en-US" dirty="0" err="1"/>
              <a:t>Echosystem</a:t>
            </a:r>
            <a:r>
              <a:rPr lang="en-US" dirty="0"/>
              <a:t>: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" y="1524000"/>
            <a:ext cx="10177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/>
              <a:t>Growing storage problems.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Handling massive quantity of structured and unstructured data.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Cost of processing.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Fault tolerance.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0" y="3138321"/>
            <a:ext cx="3896464" cy="8409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89" y="4147078"/>
            <a:ext cx="100098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Hadoop is an open source, Java-based programming framework that supports the processing and storage of extremely large data sets in a distributed computing environment.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589" y="5278892"/>
            <a:ext cx="10009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/>
              <a:t>It uses commodity hardware (PCs connected to network).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Supports distributed file storage via HDFS with replication.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Processing with fault tolerance.</a:t>
            </a:r>
          </a:p>
        </p:txBody>
      </p:sp>
    </p:spTree>
    <p:extLst>
      <p:ext uri="{BB962C8B-B14F-4D97-AF65-F5344CB8AC3E}">
        <p14:creationId xmlns:p14="http://schemas.microsoft.com/office/powerpoint/2010/main" val="3072886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8" name="Picture 4" descr="Image result for pc tow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266270"/>
            <a:ext cx="1244597" cy="17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8640" y="533400"/>
            <a:ext cx="9875520" cy="990600"/>
          </a:xfrm>
        </p:spPr>
        <p:txBody>
          <a:bodyPr/>
          <a:lstStyle/>
          <a:p>
            <a:r>
              <a:rPr lang="en-US" dirty="0"/>
              <a:t>Storage &amp; Processing</a:t>
            </a:r>
          </a:p>
        </p:txBody>
      </p:sp>
      <p:pic>
        <p:nvPicPr>
          <p:cNvPr id="8" name="Picture 4" descr="Image result for pc tower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17" y="2669664"/>
            <a:ext cx="1676258" cy="23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pc tower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41" y="1976376"/>
            <a:ext cx="2177872" cy="30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pc tower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78" y="1524000"/>
            <a:ext cx="2505179" cy="34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807" y="5316584"/>
            <a:ext cx="10288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 limited by the size of local storage and processing power is bound by the CPU capabilities.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20933" y="2570395"/>
            <a:ext cx="1003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2750" y="6262279"/>
            <a:ext cx="637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Cost, Feasibility, Advantage? </a:t>
            </a:r>
          </a:p>
        </p:txBody>
      </p:sp>
    </p:spTree>
    <p:extLst>
      <p:ext uri="{BB962C8B-B14F-4D97-AF65-F5344CB8AC3E}">
        <p14:creationId xmlns:p14="http://schemas.microsoft.com/office/powerpoint/2010/main" val="15161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8" name="Picture 4" descr="Image result for pc t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605908"/>
            <a:ext cx="1244597" cy="17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8640" y="533400"/>
            <a:ext cx="9875520" cy="990600"/>
          </a:xfrm>
        </p:spPr>
        <p:txBody>
          <a:bodyPr/>
          <a:lstStyle/>
          <a:p>
            <a:r>
              <a:rPr lang="en-US" dirty="0"/>
              <a:t>Storage &amp; Processing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093" y="5439061"/>
            <a:ext cx="1028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Shared distributed storage , distributed processing</a:t>
            </a:r>
          </a:p>
        </p:txBody>
      </p:sp>
      <p:pic>
        <p:nvPicPr>
          <p:cNvPr id="13" name="Picture 4" descr="Image result for pc t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31" y="3605907"/>
            <a:ext cx="1244597" cy="17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pc t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22" y="3605908"/>
            <a:ext cx="1244597" cy="17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pc t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12" y="3605908"/>
            <a:ext cx="1244597" cy="17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pc t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403" y="3605908"/>
            <a:ext cx="1244597" cy="17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pc t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94" y="3605906"/>
            <a:ext cx="1244597" cy="17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pc t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85" y="3605035"/>
            <a:ext cx="1244597" cy="17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548640" y="1383239"/>
            <a:ext cx="10191742" cy="1721048"/>
            <a:chOff x="457200" y="1383239"/>
            <a:chExt cx="8493118" cy="1721048"/>
          </a:xfrm>
        </p:grpSpPr>
        <p:pic>
          <p:nvPicPr>
            <p:cNvPr id="19" name="Picture 4" descr="Image result for pc tower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84112"/>
              <a:ext cx="1037164" cy="172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Image result for pc tower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859" y="1384111"/>
              <a:ext cx="1037164" cy="172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Image result for pc tower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518" y="1384112"/>
              <a:ext cx="1037164" cy="172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Image result for pc tower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177" y="1384112"/>
              <a:ext cx="1037164" cy="172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mage result for pc tower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836" y="1384112"/>
              <a:ext cx="1037164" cy="172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Image result for pc tower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495" y="1384110"/>
              <a:ext cx="1037164" cy="172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pc tower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154" y="1383239"/>
              <a:ext cx="1037164" cy="172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1170939" y="3058927"/>
            <a:ext cx="9123100" cy="546981"/>
            <a:chOff x="975782" y="3058926"/>
            <a:chExt cx="7602583" cy="54698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975782" y="3357153"/>
              <a:ext cx="7602583" cy="261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2"/>
              <a:endCxn id="1028" idx="0"/>
            </p:cNvCxnSpPr>
            <p:nvPr/>
          </p:nvCxnSpPr>
          <p:spPr>
            <a:xfrm>
              <a:off x="975782" y="3104287"/>
              <a:ext cx="0" cy="5016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18441" y="3097875"/>
              <a:ext cx="0" cy="5016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493690" y="3065019"/>
              <a:ext cx="0" cy="5016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703759" y="3071591"/>
              <a:ext cx="0" cy="5016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946418" y="3097875"/>
              <a:ext cx="0" cy="5016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189077" y="3058926"/>
              <a:ext cx="0" cy="5016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578365" y="3065019"/>
              <a:ext cx="0" cy="5016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01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Hadoop</a:t>
            </a:r>
            <a:r>
              <a:rPr lang="en-US" dirty="0"/>
              <a:t>, HDFS and 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6" y="1524001"/>
            <a:ext cx="9226109" cy="455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3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1709928"/>
            <a:ext cx="8442960" cy="42814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8640" y="533400"/>
            <a:ext cx="9875520" cy="990600"/>
          </a:xfrm>
        </p:spPr>
        <p:txBody>
          <a:bodyPr/>
          <a:lstStyle/>
          <a:p>
            <a:r>
              <a:rPr lang="en-US" dirty="0" err="1"/>
              <a:t>Hadoop</a:t>
            </a:r>
            <a:r>
              <a:rPr lang="en-US" dirty="0"/>
              <a:t>, HDFS and others?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3755" y="5973886"/>
            <a:ext cx="5845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* ACID</a:t>
            </a:r>
            <a:r>
              <a:rPr lang="en-US" dirty="0"/>
              <a:t> (Atomicity, Consistency, Isolation, Durability)</a:t>
            </a:r>
          </a:p>
        </p:txBody>
      </p:sp>
    </p:spTree>
    <p:extLst>
      <p:ext uri="{BB962C8B-B14F-4D97-AF65-F5344CB8AC3E}">
        <p14:creationId xmlns:p14="http://schemas.microsoft.com/office/powerpoint/2010/main" val="464055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&amp; 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9929"/>
            <a:ext cx="5952308" cy="4653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2309" y="2916493"/>
            <a:ext cx="5060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Data Structures.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Programming Languages</a:t>
            </a:r>
            <a:br>
              <a:rPr lang="en-US" sz="2000" dirty="0"/>
            </a:br>
            <a:r>
              <a:rPr lang="en-US" sz="2000" dirty="0"/>
              <a:t>(Java, Python, Scala, R)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Artificial Intelligence </a:t>
            </a:r>
            <a:br>
              <a:rPr lang="en-US" sz="2000" dirty="0"/>
            </a:br>
            <a:r>
              <a:rPr lang="en-US" sz="2000" dirty="0"/>
              <a:t>(Data Mining, NLP, Machine Learning)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Networking.</a:t>
            </a:r>
          </a:p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91308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players?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524000"/>
            <a:ext cx="745236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2427" y="3377681"/>
            <a:ext cx="553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68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BIG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35" y="6075261"/>
            <a:ext cx="10133950" cy="488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Big data is being generated by everything around us at all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71304" y="18288"/>
            <a:ext cx="1280160" cy="329184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6" name="Picture 5" descr="bigdat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73" y="533401"/>
            <a:ext cx="4078889" cy="1719779"/>
          </a:xfrm>
          <a:prstGeom prst="rect">
            <a:avLst/>
          </a:prstGeom>
        </p:spPr>
      </p:pic>
      <p:pic>
        <p:nvPicPr>
          <p:cNvPr id="7" name="Picture 6" descr="some-real-world-examples_content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1" y="1239985"/>
            <a:ext cx="6103133" cy="4835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31066" y="2398653"/>
            <a:ext cx="484247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2000" dirty="0"/>
              <a:t>Insights from big data can enable all employees to make better decisions—deepening customer engagement, optimizing operations, preventing threats and fraud, and capitalizing on new sources of revenue.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0981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BIG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It is creating a culture in which business and IT leaders must join forces to realize value from all data.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Insights from big data can enable all employees to make better decisions—deepening customer engagement, optimizing operations, preventing threats and fraud, and capitalizing on new sources of revenue.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 But escalating demand for insights requires a fundamentally new approach to architecture, tools and practices.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6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640" y="533400"/>
            <a:ext cx="9875520" cy="990600"/>
          </a:xfrm>
        </p:spPr>
        <p:txBody>
          <a:bodyPr/>
          <a:lstStyle/>
          <a:p>
            <a:r>
              <a:rPr lang="en-US" dirty="0"/>
              <a:t>What is BIG DATA?</a:t>
            </a:r>
          </a:p>
        </p:txBody>
      </p:sp>
      <p:pic>
        <p:nvPicPr>
          <p:cNvPr id="6" name="Picture 5" descr="bigdata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8" y="1524001"/>
            <a:ext cx="10736762" cy="45113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61974" y="6035315"/>
            <a:ext cx="7561049" cy="760054"/>
            <a:chOff x="1611851" y="6031255"/>
            <a:chExt cx="6300874" cy="760054"/>
          </a:xfrm>
        </p:grpSpPr>
        <p:sp>
          <p:nvSpPr>
            <p:cNvPr id="7" name="TextBox 6"/>
            <p:cNvSpPr txBox="1"/>
            <p:nvPr/>
          </p:nvSpPr>
          <p:spPr>
            <a:xfrm>
              <a:off x="2328229" y="6031255"/>
              <a:ext cx="4070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More than 300 Petabyte daily!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11851" y="6421977"/>
              <a:ext cx="6300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petabyte (PB) is 10</a:t>
              </a:r>
              <a:r>
                <a:rPr lang="en-US" baseline="30000" dirty="0"/>
                <a:t>15</a:t>
              </a:r>
              <a:r>
                <a:rPr lang="en-US" dirty="0"/>
                <a:t> bytes of data (or 1,000 TB)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251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interested in BIG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162" y="4773240"/>
            <a:ext cx="104365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Data is the new “OIL” resource, difficult to extract, it comes in many types, difficult to </a:t>
            </a:r>
            <a:r>
              <a:rPr lang="en-US" sz="2200" dirty="0" smtClean="0"/>
              <a:t>refine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However, it if obtained it has the potential to profoundly affect every aspect of our lives.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0" y="1865919"/>
            <a:ext cx="5509260" cy="2640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00" y="2441472"/>
            <a:ext cx="462534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54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interested in BIG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big-data benefits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0" y="2360616"/>
            <a:ext cx="3710484" cy="2295498"/>
          </a:xfrm>
          <a:prstGeom prst="rect">
            <a:avLst/>
          </a:prstGeom>
        </p:spPr>
      </p:pic>
      <p:pic>
        <p:nvPicPr>
          <p:cNvPr id="8" name="Picture 7" descr="Screen Shot 2017-01-12 at 5.40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1" y="1290641"/>
            <a:ext cx="5103258" cy="1939330"/>
          </a:xfrm>
          <a:prstGeom prst="rect">
            <a:avLst/>
          </a:prstGeom>
        </p:spPr>
      </p:pic>
      <p:pic>
        <p:nvPicPr>
          <p:cNvPr id="9" name="Picture 8" descr="Screen Shot 2017-01-12 at 5.40.2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13" y="2808924"/>
            <a:ext cx="5248285" cy="2069152"/>
          </a:xfrm>
          <a:prstGeom prst="rect">
            <a:avLst/>
          </a:prstGeom>
        </p:spPr>
      </p:pic>
      <p:pic>
        <p:nvPicPr>
          <p:cNvPr id="10" name="Picture 9" descr="Screen Shot 2017-01-12 at 5.40.3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20" y="4425912"/>
            <a:ext cx="5974080" cy="2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8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world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214" y="1600200"/>
            <a:ext cx="6067277" cy="2996186"/>
          </a:xfrm>
        </p:spPr>
      </p:pic>
      <p:sp>
        <p:nvSpPr>
          <p:cNvPr id="8" name="TextBox 7"/>
          <p:cNvSpPr txBox="1"/>
          <p:nvPr/>
        </p:nvSpPr>
        <p:spPr>
          <a:xfrm>
            <a:off x="371215" y="4596387"/>
            <a:ext cx="1060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Driving new insights from previously untouched data &amp; integrate that insight into current processing.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213" y="5431071"/>
            <a:ext cx="1034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application of new tools to do more analytics on more data for more people.</a:t>
            </a:r>
          </a:p>
        </p:txBody>
      </p:sp>
      <p:pic>
        <p:nvPicPr>
          <p:cNvPr id="10" name="Picture 9" descr="big-data-analysi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92" y="2159414"/>
            <a:ext cx="3590948" cy="204085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8640" y="533400"/>
            <a:ext cx="9875520" cy="990600"/>
          </a:xfrm>
        </p:spPr>
        <p:txBody>
          <a:bodyPr/>
          <a:lstStyle/>
          <a:p>
            <a:r>
              <a:rPr lang="en-US" dirty="0"/>
              <a:t>Why are we interested in BIG DATA?</a:t>
            </a:r>
          </a:p>
        </p:txBody>
      </p:sp>
    </p:spTree>
    <p:extLst>
      <p:ext uri="{BB962C8B-B14F-4D97-AF65-F5344CB8AC3E}">
        <p14:creationId xmlns:p14="http://schemas.microsoft.com/office/powerpoint/2010/main" val="1666399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BIG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82547" y="5177078"/>
            <a:ext cx="816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 need to understand the characteristics of BIG DATA first.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693"/>
            <a:ext cx="10972800" cy="35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63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47048"/>
            <a:ext cx="9875520" cy="990600"/>
          </a:xfrm>
        </p:spPr>
        <p:txBody>
          <a:bodyPr/>
          <a:lstStyle/>
          <a:p>
            <a:r>
              <a:rPr lang="en-US" dirty="0"/>
              <a:t>Characteristics of BIG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31936"/>
            <a:ext cx="128016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f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" y="2153855"/>
            <a:ext cx="5241770" cy="3777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6711" y="1507525"/>
            <a:ext cx="528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Volume</a:t>
            </a:r>
            <a:r>
              <a:rPr lang="en-US" b="1" dirty="0"/>
              <a:t>: data will be x50 in 2020 (compared to 2010)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6885" y="2564301"/>
            <a:ext cx="528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Velocity</a:t>
            </a:r>
            <a:r>
              <a:rPr lang="en-US" b="1" dirty="0"/>
              <a:t>: data is generated at much higher rates as more devices are becoming digital.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6885" y="4225878"/>
            <a:ext cx="528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Variety</a:t>
            </a:r>
            <a:r>
              <a:rPr lang="en-US" b="1" dirty="0"/>
              <a:t>: 80% of the data is unstructured having different forms.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711" y="5658529"/>
            <a:ext cx="528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Veracity</a:t>
            </a:r>
            <a:r>
              <a:rPr lang="en-US" b="1" dirty="0"/>
              <a:t>: accuracy or conformity of facts is of great importance.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" y="1717951"/>
            <a:ext cx="328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4 V’s</a:t>
            </a:r>
          </a:p>
        </p:txBody>
      </p:sp>
    </p:spTree>
    <p:extLst>
      <p:ext uri="{BB962C8B-B14F-4D97-AF65-F5344CB8AC3E}">
        <p14:creationId xmlns:p14="http://schemas.microsoft.com/office/powerpoint/2010/main" val="2113000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0</TotalTime>
  <Words>511</Words>
  <Application>Microsoft Office PowerPoint</Application>
  <PresentationFormat>Custom</PresentationFormat>
  <Paragraphs>81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PowerPoint Presentation</vt:lpstr>
      <vt:lpstr>What is BIG DATA?</vt:lpstr>
      <vt:lpstr>What is BIG DATA?</vt:lpstr>
      <vt:lpstr>What is BIG DATA?</vt:lpstr>
      <vt:lpstr>Why are we interested in BIG DATA?</vt:lpstr>
      <vt:lpstr>Why are we interested in BIG DATA?</vt:lpstr>
      <vt:lpstr>Why are we interested in BIG DATA?</vt:lpstr>
      <vt:lpstr>Characteristics of BIG DATA</vt:lpstr>
      <vt:lpstr>Characteristics of BIG DATA</vt:lpstr>
      <vt:lpstr>BIG DATA  Analytics: The Picture </vt:lpstr>
      <vt:lpstr>PowerPoint Presentation</vt:lpstr>
      <vt:lpstr>BIG DATA Echosystem: Basics</vt:lpstr>
      <vt:lpstr>Storage &amp; Processing</vt:lpstr>
      <vt:lpstr>Storage &amp; Processing</vt:lpstr>
      <vt:lpstr>Hadoop, HDFS and others?</vt:lpstr>
      <vt:lpstr>Hadoop, HDFS and others?</vt:lpstr>
      <vt:lpstr>BIG DATA &amp; Computer Science</vt:lpstr>
      <vt:lpstr>Who are the players?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2018-04-07T21:51:44Z</dcterms:created>
  <dcterms:modified xsi:type="dcterms:W3CDTF">2018-04-15T07:45:01Z</dcterms:modified>
</cp:coreProperties>
</file>