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6"/>
  </p:notesMasterIdLst>
  <p:handoutMasterIdLst>
    <p:handoutMasterId r:id="rId27"/>
  </p:handoutMasterIdLst>
  <p:sldIdLst>
    <p:sldId id="29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5903"/>
  </p:normalViewPr>
  <p:slideViewPr>
    <p:cSldViewPr>
      <p:cViewPr varScale="1">
        <p:scale>
          <a:sx n="65" d="100"/>
          <a:sy n="65" d="100"/>
        </p:scale>
        <p:origin x="-858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4/21/2018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4/21/2018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7206" y="3124200"/>
            <a:ext cx="8227457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7206" y="5003322"/>
            <a:ext cx="8227457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0735" y="1110663"/>
            <a:ext cx="2286000" cy="507868"/>
          </a:xfrm>
        </p:spPr>
        <p:txBody>
          <a:bodyPr/>
          <a:lstStyle/>
          <a:p>
            <a:fld id="{B2E1FAD4-9AE0-4226-8372-1489CB66BC0F}" type="datetime1">
              <a:rPr lang="en-US" smtClean="0"/>
              <a:t>4/22/2018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2866" y="4117728"/>
            <a:ext cx="3657600" cy="51193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7868" y="0"/>
            <a:ext cx="812588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352" y="0"/>
            <a:ext cx="13951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456" y="0"/>
            <a:ext cx="24243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364" y="0"/>
            <a:ext cx="30696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5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888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5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15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03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4864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176" y="0"/>
            <a:ext cx="101574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588" y="3429000"/>
            <a:ext cx="17267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5721" y="4866752"/>
            <a:ext cx="855009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395" y="5500632"/>
            <a:ext cx="182832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366" y="5788152"/>
            <a:ext cx="365665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39339" y="4495800"/>
            <a:ext cx="487553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6932" y="4928702"/>
            <a:ext cx="812588" cy="517524"/>
          </a:xfrm>
        </p:spPr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6538-1F96-4AFD-9B61-F1A826B68CFA}" type="datetime1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234618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24CE-DDA1-4D02-BC8F-E183F665FFF4}" type="datetime1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9954207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AB9710-AD0B-46E3-A1E2-3B85B33E770F}" type="datetime1">
              <a:rPr lang="en-US" smtClean="0"/>
              <a:t>4/22/2018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06" y="2895600"/>
            <a:ext cx="8227457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06" y="5010150"/>
            <a:ext cx="8227457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28916" y="1106998"/>
            <a:ext cx="2286000" cy="507868"/>
          </a:xfrm>
        </p:spPr>
        <p:txBody>
          <a:bodyPr/>
          <a:lstStyle/>
          <a:p>
            <a:fld id="{3FA418B7-E402-4D65-9EDB-5E021E7C21F8}" type="datetime1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3116" y="4114867"/>
            <a:ext cx="3657600" cy="51193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7868" y="0"/>
            <a:ext cx="812588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352" y="0"/>
            <a:ext cx="13951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456" y="0"/>
            <a:ext cx="24243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364" y="0"/>
            <a:ext cx="30696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5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888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5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15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03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176" y="0"/>
            <a:ext cx="101574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588" y="3429000"/>
            <a:ext cx="17267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5812" y="4866752"/>
            <a:ext cx="855009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395" y="5500632"/>
            <a:ext cx="182832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366" y="5791200"/>
            <a:ext cx="365665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4734" y="4479888"/>
            <a:ext cx="487553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2743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023" y="4928702"/>
            <a:ext cx="812588" cy="517524"/>
          </a:xfrm>
        </p:spPr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EB3E-C530-47BD-9AF1-34A13379C1A8}" type="datetime1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487553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2181" y="1600200"/>
            <a:ext cx="487553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3050"/>
            <a:ext cx="10055781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7C8A-3DA5-4D8F-8911-BF26BDA606EB}" type="datetime1">
              <a:rPr lang="en-US" smtClean="0"/>
              <a:t>4/22/2018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41" y="2362200"/>
            <a:ext cx="487553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7782" y="2362200"/>
            <a:ext cx="487553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441" y="1569720"/>
            <a:ext cx="487553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89692" y="1569720"/>
            <a:ext cx="487553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2EC635-5D05-4994-8467-9EEDE7A2235F}" type="datetime1">
              <a:rPr lang="en-US" smtClean="0"/>
              <a:t>4/22/2018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1E52-4BE1-44E3-B73E-D45905B7A2CA}" type="datetime1">
              <a:rPr lang="en-US" smtClean="0"/>
              <a:t>4/22/2018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0957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5094" y="3124280"/>
            <a:ext cx="6309360" cy="609441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0675" y="274320"/>
            <a:ext cx="203553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290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424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5678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2531" y="0"/>
            <a:ext cx="406294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4104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2432" y="5715000"/>
            <a:ext cx="73133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294" y="274320"/>
            <a:ext cx="7516442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0DD84B-C8EC-4C88-8701-F8685A114A3E}" type="datetime1">
              <a:rPr lang="en-US" smtClean="0"/>
              <a:t>4/22/2018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0957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2432" y="5715000"/>
            <a:ext cx="73133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6145" y="3124280"/>
            <a:ext cx="6309360" cy="609441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7457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18715" y="264795"/>
            <a:ext cx="2031471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567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2531" y="0"/>
            <a:ext cx="406294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4104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290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424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09220C-24AC-4939-9F79-784A7C53C311}" type="datetime1">
              <a:rPr lang="en-US" smtClean="0"/>
              <a:t>4/22/2018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0957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41" y="274638"/>
            <a:ext cx="9954207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41" y="1600200"/>
            <a:ext cx="9954207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1656" y="1017910"/>
            <a:ext cx="2011680" cy="511931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974980-2E41-47DD-9EC1-FC8F02F98A5A}" type="datetime1">
              <a:rPr lang="en-US" smtClean="0"/>
              <a:t>4/22/2018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0665" y="3676343"/>
            <a:ext cx="3200400" cy="48755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57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5678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2531" y="0"/>
            <a:ext cx="406294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4104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2432" y="5715000"/>
            <a:ext cx="73133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5866" y="5734050"/>
            <a:ext cx="812588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050" y="2819400"/>
            <a:ext cx="7656242" cy="1905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Ishik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University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Faculty of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Science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Dep. of Information Technology 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Mohammad Amin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012" y="3657600"/>
            <a:ext cx="2686750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8" y="3657600"/>
            <a:ext cx="2953324" cy="1295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012" y="5257801"/>
            <a:ext cx="2686752" cy="16137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0" y="2150357"/>
            <a:ext cx="2953322" cy="12589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012" y="2174939"/>
            <a:ext cx="2686750" cy="12589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8" y="5257802"/>
            <a:ext cx="2953324" cy="1600199"/>
          </a:xfrm>
          <a:prstGeom prst="rect">
            <a:avLst/>
          </a:prstGeom>
        </p:spPr>
      </p:pic>
      <p:pic>
        <p:nvPicPr>
          <p:cNvPr id="1026" name="Picture 2" descr="Image result for information technology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66" y="843137"/>
            <a:ext cx="8756622" cy="15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shik_University_logos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0274" y="0"/>
            <a:ext cx="22007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1612" y="4951274"/>
            <a:ext cx="6858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Programming &amp; languages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84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3212" y="381000"/>
            <a:ext cx="11506201" cy="609295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Input Data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Once </a:t>
            </a:r>
            <a:r>
              <a:rPr lang="en-US" dirty="0"/>
              <a:t>you know the output you want, you can determine the input data and the </a:t>
            </a:r>
            <a:r>
              <a:rPr lang="en-US" dirty="0" smtClean="0"/>
              <a:t>source of </a:t>
            </a:r>
            <a:r>
              <a:rPr lang="en-US" dirty="0"/>
              <a:t>this data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For example, for a time-and-billing report, you can specify that one </a:t>
            </a:r>
            <a:r>
              <a:rPr lang="en-US" dirty="0" smtClean="0"/>
              <a:t>source of </a:t>
            </a:r>
            <a:r>
              <a:rPr lang="en-US" dirty="0"/>
              <a:t>data to be processed should be time cards.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are usually logs or </a:t>
            </a:r>
            <a:r>
              <a:rPr lang="en-US" dirty="0" smtClean="0"/>
              <a:t>statements </a:t>
            </a:r>
            <a:r>
              <a:rPr lang="en-US" dirty="0"/>
              <a:t>of hours worked submitted </a:t>
            </a:r>
            <a:r>
              <a:rPr lang="en-US" dirty="0" smtClean="0"/>
              <a:t>either electronically </a:t>
            </a:r>
            <a:r>
              <a:rPr lang="en-US" dirty="0"/>
              <a:t>or on paper forms. </a:t>
            </a:r>
            <a:r>
              <a:rPr lang="en-US" dirty="0"/>
              <a:t> </a:t>
            </a:r>
            <a:r>
              <a:rPr lang="en-US" dirty="0" smtClean="0"/>
              <a:t>Note </a:t>
            </a:r>
            <a:r>
              <a:rPr lang="en-US" dirty="0"/>
              <a:t>that military time is used. For </a:t>
            </a:r>
            <a:r>
              <a:rPr lang="en-US" dirty="0" smtClean="0"/>
              <a:t>example</a:t>
            </a:r>
            <a:r>
              <a:rPr lang="en-US" dirty="0"/>
              <a:t>, instead of </a:t>
            </a:r>
            <a:r>
              <a:rPr lang="en-US" dirty="0" smtClean="0"/>
              <a:t>writing “5:45 </a:t>
            </a:r>
            <a:r>
              <a:rPr lang="en-US" dirty="0"/>
              <a:t>p.m.,” people would write “</a:t>
            </a:r>
            <a:r>
              <a:rPr lang="en-US" dirty="0" smtClean="0"/>
              <a:t>17:45</a:t>
            </a:r>
            <a:r>
              <a:rPr lang="en-US" dirty="0"/>
              <a:t>.”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4676775"/>
            <a:ext cx="112776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2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6200"/>
            <a:ext cx="9954207" cy="6397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Step 2: Program Design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685800"/>
            <a:ext cx="5943599" cy="5788152"/>
          </a:xfrm>
        </p:spPr>
        <p:txBody>
          <a:bodyPr/>
          <a:lstStyle/>
          <a:p>
            <a:r>
              <a:rPr lang="en-US" dirty="0"/>
              <a:t>After program specification, you begin </a:t>
            </a:r>
            <a:r>
              <a:rPr lang="en-US" dirty="0" smtClean="0"/>
              <a:t>program design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Here </a:t>
            </a:r>
            <a:r>
              <a:rPr lang="en-US" dirty="0"/>
              <a:t>you plan a </a:t>
            </a:r>
            <a:r>
              <a:rPr lang="en-US" dirty="0" smtClean="0"/>
              <a:t>solution, preferably </a:t>
            </a:r>
            <a:r>
              <a:rPr lang="en-US" dirty="0"/>
              <a:t>using structured programming techniques.</a:t>
            </a:r>
          </a:p>
          <a:p>
            <a:r>
              <a:rPr lang="en-US" dirty="0"/>
              <a:t>These techniques consist of the following: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1) </a:t>
            </a:r>
            <a:r>
              <a:rPr lang="en-US" dirty="0" smtClean="0"/>
              <a:t>Top down program design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(2</a:t>
            </a:r>
            <a:r>
              <a:rPr lang="en-US" dirty="0"/>
              <a:t>) </a:t>
            </a:r>
            <a:r>
              <a:rPr lang="en-US" dirty="0" smtClean="0"/>
              <a:t>Pseudo code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(3</a:t>
            </a:r>
            <a:r>
              <a:rPr lang="en-US" dirty="0"/>
              <a:t>) flowcharts,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4) logic structures.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914400"/>
            <a:ext cx="5638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2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381000"/>
            <a:ext cx="4952999" cy="6092952"/>
          </a:xfrm>
        </p:spPr>
        <p:txBody>
          <a:bodyPr/>
          <a:lstStyle/>
          <a:p>
            <a:pPr marL="457200" indent="-457200">
              <a:buSzPct val="91000"/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Top-Down Program Design</a:t>
            </a:r>
          </a:p>
          <a:p>
            <a:r>
              <a:rPr lang="en-US" dirty="0"/>
              <a:t>First determine the outputs and inputs for the program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Then use top-down program design to </a:t>
            </a:r>
            <a:r>
              <a:rPr lang="en-US" dirty="0" smtClean="0"/>
              <a:t>identify the </a:t>
            </a:r>
            <a:r>
              <a:rPr lang="en-US" dirty="0"/>
              <a:t>program’s processing steps.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steps </a:t>
            </a:r>
            <a:r>
              <a:rPr lang="en-US" dirty="0" smtClean="0"/>
              <a:t>are called </a:t>
            </a:r>
            <a:r>
              <a:rPr lang="en-US" dirty="0"/>
              <a:t>program modules (or just modules).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</a:t>
            </a:r>
            <a:r>
              <a:rPr lang="en-US" dirty="0"/>
              <a:t> </a:t>
            </a:r>
            <a:r>
              <a:rPr lang="en-US" dirty="0" smtClean="0"/>
              <a:t>module </a:t>
            </a:r>
            <a:r>
              <a:rPr lang="en-US" dirty="0"/>
              <a:t>is made up of logically related </a:t>
            </a:r>
            <a:r>
              <a:rPr lang="en-US" dirty="0" smtClean="0"/>
              <a:t>program statements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7" y="838200"/>
            <a:ext cx="62769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0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228600"/>
            <a:ext cx="5943599" cy="6477000"/>
          </a:xfrm>
        </p:spPr>
        <p:txBody>
          <a:bodyPr>
            <a:normAutofit lnSpcReduction="10000"/>
          </a:bodyPr>
          <a:lstStyle/>
          <a:p>
            <a:pPr marL="457200" indent="-457200">
              <a:buSzPct val="100000"/>
              <a:buFont typeface="+mj-lt"/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Pseudo code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is an outline of the logic of the program </a:t>
            </a:r>
            <a:r>
              <a:rPr lang="en-US" dirty="0" smtClean="0"/>
              <a:t>you will write.</a:t>
            </a:r>
          </a:p>
          <a:p>
            <a:pPr marL="457200" indent="-457200">
              <a:buSzPct val="100000"/>
              <a:buFont typeface="+mj-lt"/>
              <a:buAutoNum type="arabicPeriod" startAt="2"/>
            </a:pP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like doing a summary of the program before it is written.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shows the </a:t>
            </a:r>
            <a:r>
              <a:rPr lang="en-US" dirty="0" smtClean="0"/>
              <a:t>pseudo code </a:t>
            </a:r>
            <a:r>
              <a:rPr lang="en-US" dirty="0"/>
              <a:t>you might write for one module in the time-and-billing program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This shows the reasoning behind determining hours—including </a:t>
            </a:r>
            <a:r>
              <a:rPr lang="en-US" dirty="0" smtClean="0"/>
              <a:t>overtime hours—worked </a:t>
            </a:r>
            <a:r>
              <a:rPr lang="en-US" dirty="0"/>
              <a:t>for different jobs for one client, Client A.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Again</a:t>
            </a:r>
            <a:r>
              <a:rPr lang="en-US" dirty="0"/>
              <a:t>, note this expresses </a:t>
            </a:r>
            <a:r>
              <a:rPr lang="en-US" dirty="0" smtClean="0"/>
              <a:t>the </a:t>
            </a:r>
            <a:r>
              <a:rPr lang="en-US" i="1" dirty="0" smtClean="0"/>
              <a:t>logic </a:t>
            </a:r>
            <a:r>
              <a:rPr lang="en-US" dirty="0"/>
              <a:t>of what you want the program to do.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838200"/>
            <a:ext cx="57245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0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381000"/>
            <a:ext cx="5867399" cy="6092952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 startAt="3"/>
            </a:pPr>
            <a:r>
              <a:rPr lang="en-US" b="1" dirty="0">
                <a:solidFill>
                  <a:srgbClr val="FF0000"/>
                </a:solidFill>
              </a:rPr>
              <a:t>Flowcharts</a:t>
            </a:r>
          </a:p>
          <a:p>
            <a:r>
              <a:rPr lang="en-US" dirty="0"/>
              <a:t>We mentioned system flowcharts in the previous chapter. Here we are concerned </a:t>
            </a:r>
            <a:r>
              <a:rPr lang="en-US" dirty="0" smtClean="0"/>
              <a:t>with program </a:t>
            </a:r>
            <a:r>
              <a:rPr lang="en-US" dirty="0"/>
              <a:t>flowcharts.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graphically present the detailed sequence of steps </a:t>
            </a:r>
            <a:r>
              <a:rPr lang="en-US" dirty="0" smtClean="0"/>
              <a:t>needed to </a:t>
            </a:r>
            <a:r>
              <a:rPr lang="en-US" dirty="0"/>
              <a:t>solve a programming </a:t>
            </a:r>
            <a:r>
              <a:rPr lang="en-US" dirty="0" smtClean="0"/>
              <a:t>problem symbols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flowchart expresses all the logic for just one module—“Compute time on </a:t>
            </a:r>
            <a:r>
              <a:rPr lang="en-US" dirty="0" smtClean="0"/>
              <a:t>Client A </a:t>
            </a:r>
            <a:r>
              <a:rPr lang="en-US" dirty="0"/>
              <a:t>jobs”—in the top-down program design.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152401"/>
            <a:ext cx="5486400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Image result for simple flowchart exam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2698955"/>
            <a:ext cx="5105400" cy="39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60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0812" y="228600"/>
            <a:ext cx="9448799" cy="6400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SzPct val="100000"/>
              <a:buFont typeface="+mj-lt"/>
              <a:buAutoNum type="arabicPeriod" startAt="4"/>
            </a:pPr>
            <a:r>
              <a:rPr lang="en-US" b="1" dirty="0">
                <a:solidFill>
                  <a:srgbClr val="FF0000"/>
                </a:solidFill>
              </a:rPr>
              <a:t>Logic </a:t>
            </a:r>
            <a:r>
              <a:rPr lang="en-US" b="1" dirty="0" smtClean="0">
                <a:solidFill>
                  <a:srgbClr val="FF0000"/>
                </a:solidFill>
              </a:rPr>
              <a:t>Structures: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How do you link the various parts of the flowchart? The best way is a combination </a:t>
            </a:r>
            <a:r>
              <a:rPr lang="en-US" dirty="0" smtClean="0"/>
              <a:t>of three </a:t>
            </a:r>
            <a:r>
              <a:rPr lang="en-US" dirty="0"/>
              <a:t>logic </a:t>
            </a:r>
            <a:r>
              <a:rPr lang="en-US" dirty="0"/>
              <a:t>structures </a:t>
            </a:r>
            <a:r>
              <a:rPr lang="en-US" dirty="0"/>
              <a:t>called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sequential, selection,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i="1" dirty="0">
                <a:solidFill>
                  <a:srgbClr val="FF0000"/>
                </a:solidFill>
              </a:rPr>
              <a:t>repetition.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Using </a:t>
            </a:r>
            <a:r>
              <a:rPr lang="en-US" dirty="0"/>
              <a:t>these </a:t>
            </a:r>
            <a:r>
              <a:rPr lang="en-US" dirty="0" smtClean="0"/>
              <a:t>arrangements enables </a:t>
            </a:r>
            <a:r>
              <a:rPr lang="en-US" dirty="0"/>
              <a:t>you to write structured programs, which take much of the </a:t>
            </a:r>
            <a:r>
              <a:rPr lang="en-US" dirty="0" smtClean="0"/>
              <a:t>guesswork out </a:t>
            </a:r>
            <a:r>
              <a:rPr lang="en-US" dirty="0"/>
              <a:t>of programming.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Let </a:t>
            </a:r>
            <a:r>
              <a:rPr lang="en-US" dirty="0"/>
              <a:t>us look at the logic </a:t>
            </a:r>
            <a:r>
              <a:rPr lang="en-US" dirty="0" smtClean="0"/>
              <a:t>structures. In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sequential structure</a:t>
            </a:r>
            <a:r>
              <a:rPr lang="en-US" dirty="0"/>
              <a:t>, one program statement follows another. </a:t>
            </a:r>
            <a:r>
              <a:rPr lang="en-US" dirty="0" smtClean="0"/>
              <a:t>Consider, for </a:t>
            </a:r>
            <a:r>
              <a:rPr lang="en-US" dirty="0"/>
              <a:t>example, the “compute time” flowchart.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For example Add regular </a:t>
            </a:r>
            <a:r>
              <a:rPr lang="en-US" dirty="0"/>
              <a:t>hours to total regular hours and Add overtime hours to total overtime </a:t>
            </a:r>
            <a:r>
              <a:rPr lang="en-US" dirty="0" smtClean="0"/>
              <a:t>hours form </a:t>
            </a:r>
            <a:r>
              <a:rPr lang="en-US" dirty="0"/>
              <a:t>a sequential structure.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logically follow each other. There is </a:t>
            </a:r>
            <a:r>
              <a:rPr lang="en-US" dirty="0" smtClean="0"/>
              <a:t>no question </a:t>
            </a:r>
            <a:r>
              <a:rPr lang="en-US" dirty="0"/>
              <a:t>of “yes” or “no,” or a decision suggesting other consequences.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541081"/>
            <a:ext cx="2438400" cy="585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60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0812" y="228600"/>
            <a:ext cx="11582400" cy="64008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selection structure </a:t>
            </a:r>
            <a:r>
              <a:rPr lang="en-US" dirty="0"/>
              <a:t>occurs when a decision </a:t>
            </a:r>
            <a:r>
              <a:rPr lang="en-US" dirty="0" smtClean="0"/>
              <a:t>must be </a:t>
            </a:r>
            <a:r>
              <a:rPr lang="en-US" dirty="0"/>
              <a:t>made. The outcome of the decision </a:t>
            </a:r>
            <a:r>
              <a:rPr lang="en-US" dirty="0" smtClean="0"/>
              <a:t>determines which </a:t>
            </a:r>
            <a:r>
              <a:rPr lang="en-US" dirty="0"/>
              <a:t>of two paths to </a:t>
            </a:r>
            <a:r>
              <a:rPr lang="en-US" dirty="0" smtClean="0"/>
              <a:t>follow.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This structure </a:t>
            </a:r>
            <a:r>
              <a:rPr lang="en-US" dirty="0"/>
              <a:t>is also known as an IF-THEN-ELSE </a:t>
            </a:r>
            <a:r>
              <a:rPr lang="en-US" dirty="0" smtClean="0"/>
              <a:t>structure because </a:t>
            </a:r>
            <a:r>
              <a:rPr lang="en-US" dirty="0"/>
              <a:t>that is how you can formulate the decision.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2514600"/>
            <a:ext cx="66294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62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0812" y="228600"/>
            <a:ext cx="7391400" cy="66294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repetition or loop structure </a:t>
            </a:r>
            <a:r>
              <a:rPr lang="en-US" dirty="0"/>
              <a:t>describes a </a:t>
            </a:r>
            <a:r>
              <a:rPr lang="en-US" dirty="0" smtClean="0"/>
              <a:t>process that </a:t>
            </a:r>
            <a:r>
              <a:rPr lang="en-US" dirty="0"/>
              <a:t>may be repeated as long as a certain </a:t>
            </a:r>
            <a:r>
              <a:rPr lang="en-US" dirty="0" smtClean="0"/>
              <a:t>condition remains </a:t>
            </a:r>
            <a:r>
              <a:rPr lang="en-US" dirty="0"/>
              <a:t>true.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structure is called a “loop” or “</a:t>
            </a:r>
            <a:r>
              <a:rPr lang="en-US" dirty="0" smtClean="0"/>
              <a:t>iteration” because </a:t>
            </a:r>
            <a:r>
              <a:rPr lang="en-US" dirty="0"/>
              <a:t>the program loops around (iterates </a:t>
            </a:r>
            <a:r>
              <a:rPr lang="en-US" dirty="0" smtClean="0"/>
              <a:t>or repeats</a:t>
            </a:r>
            <a:r>
              <a:rPr lang="en-US" dirty="0"/>
              <a:t>) again and </a:t>
            </a:r>
            <a:r>
              <a:rPr lang="en-US" dirty="0" smtClean="0"/>
              <a:t>again.</a:t>
            </a:r>
          </a:p>
          <a:p>
            <a:endParaRPr lang="en-US" dirty="0"/>
          </a:p>
          <a:p>
            <a:r>
              <a:rPr lang="en-US" dirty="0"/>
              <a:t>The last thing to do before leaving the program design step is to document the </a:t>
            </a:r>
            <a:r>
              <a:rPr lang="en-US" dirty="0" smtClean="0"/>
              <a:t>logic of </a:t>
            </a:r>
            <a:r>
              <a:rPr lang="en-US" dirty="0"/>
              <a:t>the design. This report typically includes </a:t>
            </a:r>
            <a:r>
              <a:rPr lang="en-US" dirty="0" err="1"/>
              <a:t>pseudocode</a:t>
            </a:r>
            <a:r>
              <a:rPr lang="en-US" dirty="0"/>
              <a:t>, flowcharts, and logic structures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Now you are ready for the next step, program code.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609600"/>
            <a:ext cx="4038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62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0812" y="990600"/>
            <a:ext cx="11658600" cy="5638800"/>
          </a:xfrm>
        </p:spPr>
        <p:txBody>
          <a:bodyPr>
            <a:normAutofit/>
          </a:bodyPr>
          <a:lstStyle/>
          <a:p>
            <a:r>
              <a:rPr lang="en-US" dirty="0"/>
              <a:t>Writing the program is called coding. Here you use the logic you developed in </a:t>
            </a:r>
            <a:r>
              <a:rPr lang="en-US" dirty="0" smtClean="0"/>
              <a:t>the program </a:t>
            </a:r>
            <a:r>
              <a:rPr lang="en-US" dirty="0"/>
              <a:t>design step to actually write the program.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is the “</a:t>
            </a:r>
            <a:r>
              <a:rPr lang="en-US" dirty="0" smtClean="0"/>
              <a:t>program code</a:t>
            </a:r>
            <a:r>
              <a:rPr lang="en-US" dirty="0"/>
              <a:t>” that instructs the computer what to do.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Coding </a:t>
            </a:r>
            <a:r>
              <a:rPr lang="en-US" dirty="0"/>
              <a:t>is what many people </a:t>
            </a:r>
            <a:r>
              <a:rPr lang="en-US" dirty="0" smtClean="0"/>
              <a:t>think of </a:t>
            </a:r>
            <a:r>
              <a:rPr lang="en-US" dirty="0"/>
              <a:t>when they think of programming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As </a:t>
            </a:r>
            <a:r>
              <a:rPr lang="en-US" dirty="0"/>
              <a:t>we’ve pointed out, however, it is only one </a:t>
            </a:r>
            <a:r>
              <a:rPr lang="en-US" dirty="0" smtClean="0"/>
              <a:t>of the </a:t>
            </a:r>
            <a:r>
              <a:rPr lang="en-US" dirty="0"/>
              <a:t>six steps in the programming process.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41" y="76200"/>
            <a:ext cx="9954207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Step </a:t>
            </a:r>
            <a:r>
              <a:rPr lang="en-US" b="1" dirty="0" smtClean="0">
                <a:solidFill>
                  <a:schemeClr val="tx1"/>
                </a:solidFill>
              </a:rPr>
              <a:t>3: Program </a:t>
            </a:r>
            <a:r>
              <a:rPr lang="en-US" b="1" dirty="0">
                <a:solidFill>
                  <a:schemeClr val="tx1"/>
                </a:solidFill>
              </a:rPr>
              <a:t>Code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2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41" y="304800"/>
            <a:ext cx="11123771" cy="6169152"/>
          </a:xfrm>
        </p:spPr>
        <p:txBody>
          <a:bodyPr>
            <a:normAutofit/>
          </a:bodyPr>
          <a:lstStyle/>
          <a:p>
            <a:r>
              <a:rPr lang="en-US" b="1" dirty="0"/>
              <a:t>The Good Program</a:t>
            </a:r>
          </a:p>
          <a:p>
            <a:r>
              <a:rPr lang="en-US" dirty="0"/>
              <a:t>What are the qualities of a good program? Above all, it should be reliable—that is, </a:t>
            </a:r>
            <a:r>
              <a:rPr lang="en-US" dirty="0" smtClean="0"/>
              <a:t>it should </a:t>
            </a:r>
            <a:r>
              <a:rPr lang="en-US" dirty="0"/>
              <a:t>work under most conditions and produce correct output.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should catch </a:t>
            </a:r>
            <a:r>
              <a:rPr lang="en-US" dirty="0" smtClean="0"/>
              <a:t>obvious and </a:t>
            </a:r>
            <a:r>
              <a:rPr lang="en-US" dirty="0"/>
              <a:t>common input errors.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also should be well documented and </a:t>
            </a:r>
            <a:r>
              <a:rPr lang="en-US" dirty="0" smtClean="0"/>
              <a:t>understandable by </a:t>
            </a:r>
            <a:r>
              <a:rPr lang="en-US" dirty="0"/>
              <a:t>programmers other than the person who wrote it.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After </a:t>
            </a:r>
            <a:r>
              <a:rPr lang="en-US" dirty="0"/>
              <a:t>all, someone may need </a:t>
            </a:r>
            <a:r>
              <a:rPr lang="en-US" dirty="0" smtClean="0"/>
              <a:t>to make </a:t>
            </a:r>
            <a:r>
              <a:rPr lang="en-US" dirty="0"/>
              <a:t>changes in the program in the future.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of the best ways to code effective </a:t>
            </a:r>
            <a:r>
              <a:rPr lang="en-US" dirty="0" smtClean="0"/>
              <a:t>programs is </a:t>
            </a:r>
            <a:r>
              <a:rPr lang="en-US" dirty="0"/>
              <a:t>to write so-called structured programs, using the logic structures </a:t>
            </a:r>
            <a:r>
              <a:rPr lang="en-US" dirty="0" smtClean="0"/>
              <a:t>described in </a:t>
            </a:r>
            <a:r>
              <a:rPr lang="en-US" dirty="0"/>
              <a:t>Step 2: Program Design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7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76200"/>
            <a:ext cx="10360501" cy="609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Introduction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0812" y="838200"/>
            <a:ext cx="11734800" cy="6019800"/>
          </a:xfrm>
        </p:spPr>
        <p:txBody>
          <a:bodyPr>
            <a:noAutofit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Poorly designed software has destroyed companies in the blink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of an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eye.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stock purchase to pacemakers, our lives are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increasingly dependent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on digital devices and the programs that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run them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the future, robots with sophisticated artificial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intelligence will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handle everyday chores and you will program these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robots using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conversational English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instruction. </a:t>
            </a: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lecture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covers the things you need to know to be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prepared for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this ever-changing digital world, including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software development life cycle—understand the steps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of software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development to be prepared to assist or manage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software development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projects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Programming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languages—understand the differences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between assembly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procedural, and natural languages to choose the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best language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for your needs.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2" y="304800"/>
            <a:ext cx="11658600" cy="6169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Coding: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After the program logic has been formulated, the next step is to code, or write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program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using the appropriate computer language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programming language uses a collection of symbols, words, and phrases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that instruct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computer to perform specific operations.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Programming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languages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process data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information for a wide variety of different types of applications.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Once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program has been coded, the next step is testing, or debugging,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program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3200400"/>
            <a:ext cx="98313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64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38317" y="2353270"/>
            <a:ext cx="59121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cock" pitchFamily="2" charset="0"/>
              </a:rPr>
              <a:t>Thank You</a:t>
            </a:r>
            <a:endParaRPr lang="en-US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co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7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9954207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What Is a Program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990600"/>
            <a:ext cx="11201400" cy="5483352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see how programming works, think about what a program is.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program is a </a:t>
            </a:r>
            <a:r>
              <a:rPr lang="en-US" dirty="0" smtClean="0"/>
              <a:t>list of </a:t>
            </a:r>
            <a:r>
              <a:rPr lang="en-US" dirty="0"/>
              <a:t>instructions for the computer to follow to accomplish the task of processing </a:t>
            </a:r>
            <a:r>
              <a:rPr lang="en-US" dirty="0" smtClean="0"/>
              <a:t>data into </a:t>
            </a:r>
            <a:r>
              <a:rPr lang="en-US" dirty="0"/>
              <a:t>information.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instructions are made up of statements used in a </a:t>
            </a:r>
            <a:r>
              <a:rPr lang="en-US" dirty="0" smtClean="0"/>
              <a:t>programming language</a:t>
            </a:r>
            <a:r>
              <a:rPr lang="en-US" dirty="0"/>
              <a:t>, such as C++, Java, or Visual Basic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Many programming languages and different types of computers exist, but </a:t>
            </a:r>
            <a:r>
              <a:rPr lang="en-US" dirty="0">
                <a:solidFill>
                  <a:srgbClr val="FF0000"/>
                </a:solidFill>
              </a:rPr>
              <a:t>the important first step is </a:t>
            </a:r>
            <a:r>
              <a:rPr lang="en-US" dirty="0"/>
              <a:t>: </a:t>
            </a:r>
            <a:r>
              <a:rPr lang="en-US" b="1" dirty="0"/>
              <a:t>need to have the solution.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9954207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What Is a </a:t>
            </a:r>
            <a:r>
              <a:rPr lang="en-US" b="1" dirty="0" smtClean="0">
                <a:solidFill>
                  <a:schemeClr val="tx1"/>
                </a:solidFill>
              </a:rPr>
              <a:t>Programming?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990600"/>
            <a:ext cx="11201400" cy="5483352"/>
          </a:xfrm>
        </p:spPr>
        <p:txBody>
          <a:bodyPr/>
          <a:lstStyle/>
          <a:p>
            <a:r>
              <a:rPr lang="en-US" dirty="0"/>
              <a:t>A program is a list of instructions for the computer to follow to process </a:t>
            </a:r>
            <a:r>
              <a:rPr lang="en-US" dirty="0" smtClean="0"/>
              <a:t>data.</a:t>
            </a:r>
          </a:p>
          <a:p>
            <a:r>
              <a:rPr lang="en-US" dirty="0" smtClean="0"/>
              <a:t>Programming, also </a:t>
            </a:r>
            <a:r>
              <a:rPr lang="en-US" dirty="0"/>
              <a:t>known as software development, typically follows a six-step </a:t>
            </a:r>
            <a:r>
              <a:rPr lang="en-US" dirty="0" smtClean="0"/>
              <a:t>process known </a:t>
            </a:r>
            <a:r>
              <a:rPr lang="en-US" dirty="0"/>
              <a:t>as the </a:t>
            </a:r>
            <a:r>
              <a:rPr lang="en-US" dirty="0" smtClean="0"/>
              <a:t>software </a:t>
            </a:r>
            <a:r>
              <a:rPr lang="en-US" dirty="0"/>
              <a:t>development life cycle (SDLC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2257425"/>
            <a:ext cx="80010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7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3" y="381000"/>
            <a:ext cx="11582400" cy="60929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six steps are as follows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Program </a:t>
            </a:r>
            <a:r>
              <a:rPr lang="en-US" dirty="0">
                <a:solidFill>
                  <a:srgbClr val="FF0000"/>
                </a:solidFill>
              </a:rPr>
              <a:t>specification</a:t>
            </a:r>
            <a:r>
              <a:rPr lang="en-US" dirty="0"/>
              <a:t>: The program’s objectives, outputs, inputs, and </a:t>
            </a:r>
            <a:r>
              <a:rPr lang="en-US" dirty="0" smtClean="0"/>
              <a:t>processing requirements </a:t>
            </a:r>
            <a:r>
              <a:rPr lang="en-US" dirty="0"/>
              <a:t>are </a:t>
            </a:r>
            <a:r>
              <a:rPr lang="en-US" dirty="0" smtClean="0"/>
              <a:t>determined.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Program </a:t>
            </a:r>
            <a:r>
              <a:rPr lang="en-US" dirty="0">
                <a:solidFill>
                  <a:srgbClr val="FF0000"/>
                </a:solidFill>
              </a:rPr>
              <a:t>design</a:t>
            </a:r>
            <a:r>
              <a:rPr lang="en-US" dirty="0"/>
              <a:t>: A solution is created using </a:t>
            </a:r>
            <a:r>
              <a:rPr lang="en-US" dirty="0" smtClean="0"/>
              <a:t>programming </a:t>
            </a:r>
            <a:r>
              <a:rPr lang="en-US" dirty="0"/>
              <a:t>techniques such as </a:t>
            </a:r>
            <a:r>
              <a:rPr lang="en-US" dirty="0" smtClean="0"/>
              <a:t>top down program </a:t>
            </a:r>
            <a:r>
              <a:rPr lang="en-US" dirty="0"/>
              <a:t>design, </a:t>
            </a:r>
            <a:r>
              <a:rPr lang="en-US" dirty="0" smtClean="0"/>
              <a:t>pseudo code</a:t>
            </a:r>
            <a:r>
              <a:rPr lang="en-US" dirty="0"/>
              <a:t>, flowcharts, and logic </a:t>
            </a:r>
            <a:r>
              <a:rPr lang="en-US" dirty="0" smtClean="0"/>
              <a:t>structures.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Program </a:t>
            </a:r>
            <a:r>
              <a:rPr lang="en-US" dirty="0">
                <a:solidFill>
                  <a:srgbClr val="FF0000"/>
                </a:solidFill>
              </a:rPr>
              <a:t>code</a:t>
            </a:r>
            <a:r>
              <a:rPr lang="en-US" dirty="0"/>
              <a:t>: The program is written or coded using a programming </a:t>
            </a:r>
            <a:r>
              <a:rPr lang="en-US" dirty="0" smtClean="0"/>
              <a:t>language.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Program </a:t>
            </a:r>
            <a:r>
              <a:rPr lang="en-US" dirty="0">
                <a:solidFill>
                  <a:srgbClr val="FF0000"/>
                </a:solidFill>
              </a:rPr>
              <a:t>test</a:t>
            </a:r>
            <a:r>
              <a:rPr lang="en-US" dirty="0"/>
              <a:t>: The program is tested or debugged by looking for syntax and </a:t>
            </a:r>
            <a:r>
              <a:rPr lang="en-US" dirty="0" smtClean="0"/>
              <a:t>logic errors.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Program documentation</a:t>
            </a:r>
            <a:r>
              <a:rPr lang="en-US" dirty="0"/>
              <a:t>: Documentation is an ongoing process throughout the programming process. This phase focuses on formalizing the written description and processes used in the </a:t>
            </a:r>
            <a:r>
              <a:rPr lang="en-US" dirty="0" smtClean="0"/>
              <a:t>program.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2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3212" y="304800"/>
            <a:ext cx="11506200" cy="6169152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eriod" startAt="6"/>
            </a:pPr>
            <a:r>
              <a:rPr lang="en-US" b="1" dirty="0">
                <a:solidFill>
                  <a:srgbClr val="FF0000"/>
                </a:solidFill>
              </a:rPr>
              <a:t>Program maintenance: </a:t>
            </a:r>
          </a:p>
          <a:p>
            <a:r>
              <a:rPr lang="en-US" dirty="0" smtClean="0"/>
              <a:t>Completed </a:t>
            </a:r>
            <a:r>
              <a:rPr lang="en-US" dirty="0"/>
              <a:t>programs are periodically reviewed to evaluate their accuracy, efficiency, standardization, and ease of use. </a:t>
            </a:r>
            <a:r>
              <a:rPr lang="en-US" dirty="0"/>
              <a:t>Changes are made to the program’s code as needed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r>
              <a:rPr lang="en-US" dirty="0" smtClean="0"/>
              <a:t>Programmers use </a:t>
            </a:r>
            <a:r>
              <a:rPr lang="en-US" dirty="0"/>
              <a:t>this six-step procedure. In a recent survey by </a:t>
            </a:r>
            <a:r>
              <a:rPr lang="en-US" i="1" dirty="0"/>
              <a:t>Money </a:t>
            </a:r>
            <a:r>
              <a:rPr lang="en-US" dirty="0"/>
              <a:t>magazine, </a:t>
            </a:r>
            <a:r>
              <a:rPr lang="en-US" dirty="0" smtClean="0"/>
              <a:t>software engineers </a:t>
            </a:r>
            <a:r>
              <a:rPr lang="en-US" dirty="0"/>
              <a:t>were ranked near the top of over 100 widely held jobs based on </a:t>
            </a:r>
            <a:r>
              <a:rPr lang="en-US" dirty="0" smtClean="0"/>
              <a:t>salary, prestige</a:t>
            </a:r>
            <a:r>
              <a:rPr lang="en-US" dirty="0"/>
              <a:t>, and security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You may well find yourself working directly with a programmer or </a:t>
            </a:r>
            <a:r>
              <a:rPr lang="en-US" dirty="0" smtClean="0"/>
              <a:t>indirectly through </a:t>
            </a:r>
            <a:r>
              <a:rPr lang="en-US" dirty="0"/>
              <a:t>a systems analyst.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you may actually do the programming for a system </a:t>
            </a:r>
            <a:r>
              <a:rPr lang="en-US" dirty="0" smtClean="0"/>
              <a:t>that you develop. Whatever </a:t>
            </a:r>
            <a:r>
              <a:rPr lang="en-US" dirty="0"/>
              <a:t>the case, it’s important that you understand the six-step </a:t>
            </a:r>
            <a:r>
              <a:rPr lang="en-US" dirty="0" smtClean="0"/>
              <a:t>programming procedure</a:t>
            </a:r>
            <a:r>
              <a:rPr lang="en-US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895012" y="5715000"/>
            <a:ext cx="812588" cy="521208"/>
          </a:xfrm>
          <a:noFill/>
        </p:spPr>
        <p:txBody>
          <a:bodyPr/>
          <a:lstStyle/>
          <a:p>
            <a:fld id="{C014DD1E-5D91-48A3-AD6D-45FBA980D106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8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6200"/>
            <a:ext cx="9954207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Step 1: Program Specification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762000"/>
            <a:ext cx="5257799" cy="5711952"/>
          </a:xfrm>
        </p:spPr>
        <p:txBody>
          <a:bodyPr/>
          <a:lstStyle/>
          <a:p>
            <a:r>
              <a:rPr lang="en-US" dirty="0"/>
              <a:t>It requires that the programmer—or you, the end user, if you are following </a:t>
            </a:r>
            <a:r>
              <a:rPr lang="en-US" dirty="0" smtClean="0"/>
              <a:t>this procedure— specify </a:t>
            </a:r>
            <a:r>
              <a:rPr lang="en-US" dirty="0"/>
              <a:t>five items: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1) the program’s </a:t>
            </a:r>
            <a:r>
              <a:rPr lang="en-US" dirty="0" smtClean="0"/>
              <a:t>objectives.</a:t>
            </a:r>
          </a:p>
          <a:p>
            <a:r>
              <a:rPr lang="en-US" dirty="0" smtClean="0"/>
              <a:t>(</a:t>
            </a:r>
            <a:r>
              <a:rPr lang="en-US" dirty="0"/>
              <a:t>2) the desired </a:t>
            </a:r>
            <a:r>
              <a:rPr lang="en-US" dirty="0" smtClean="0"/>
              <a:t>output.</a:t>
            </a:r>
            <a:endParaRPr lang="en-US" dirty="0"/>
          </a:p>
          <a:p>
            <a:r>
              <a:rPr lang="en-US" dirty="0"/>
              <a:t>(3) the input data </a:t>
            </a:r>
            <a:r>
              <a:rPr lang="en-US" dirty="0" smtClean="0"/>
              <a:t>required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4) the processing </a:t>
            </a:r>
            <a:r>
              <a:rPr lang="en-US" dirty="0" smtClean="0"/>
              <a:t>requirements.</a:t>
            </a:r>
          </a:p>
          <a:p>
            <a:r>
              <a:rPr lang="en-US" dirty="0" smtClean="0"/>
              <a:t>(5</a:t>
            </a:r>
            <a:r>
              <a:rPr lang="en-US" dirty="0"/>
              <a:t>) the documentation.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1" y="838200"/>
            <a:ext cx="640080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3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304800"/>
            <a:ext cx="11353800" cy="616915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program’s objectives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You </a:t>
            </a:r>
            <a:r>
              <a:rPr lang="en-US" dirty="0"/>
              <a:t>solve all kinds of problems every day. A problem might be deciding how to </a:t>
            </a:r>
            <a:r>
              <a:rPr lang="en-US" dirty="0" smtClean="0"/>
              <a:t>go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school or work or which homework or report to do first.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every day </a:t>
            </a:r>
            <a:r>
              <a:rPr lang="en-US" dirty="0" smtClean="0"/>
              <a:t>you determine </a:t>
            </a:r>
            <a:r>
              <a:rPr lang="en-US" dirty="0"/>
              <a:t>your objectives—the problems you are trying to solve.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Programming </a:t>
            </a:r>
            <a:r>
              <a:rPr lang="en-US" dirty="0"/>
              <a:t>is </a:t>
            </a:r>
            <a:r>
              <a:rPr lang="en-US" dirty="0" smtClean="0"/>
              <a:t>the same</a:t>
            </a:r>
            <a:r>
              <a:rPr lang="en-US" dirty="0"/>
              <a:t>. You need to make a clear statement of the problem you are trying to solve.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example </a:t>
            </a:r>
            <a:r>
              <a:rPr lang="en-US" dirty="0"/>
              <a:t>would be “I want a time-and-billing system to record the time I spend on </a:t>
            </a:r>
            <a:r>
              <a:rPr lang="en-US" dirty="0" smtClean="0"/>
              <a:t>different jobs </a:t>
            </a:r>
            <a:r>
              <a:rPr lang="en-US" dirty="0"/>
              <a:t>for different clients of Advantage Advertising.”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5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3" y="381000"/>
            <a:ext cx="11506200" cy="609295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Desired Output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It </a:t>
            </a:r>
            <a:r>
              <a:rPr lang="en-US" dirty="0"/>
              <a:t>is best always to specify outputs before inputs. </a:t>
            </a:r>
            <a:r>
              <a:rPr lang="en-US" dirty="0"/>
              <a:t> Y</a:t>
            </a:r>
            <a:r>
              <a:rPr lang="en-US" dirty="0" smtClean="0"/>
              <a:t>ou </a:t>
            </a:r>
            <a:r>
              <a:rPr lang="en-US" dirty="0"/>
              <a:t>need to list what </a:t>
            </a:r>
            <a:r>
              <a:rPr lang="en-US" dirty="0" smtClean="0"/>
              <a:t>you want </a:t>
            </a:r>
            <a:r>
              <a:rPr lang="en-US" dirty="0"/>
              <a:t>to </a:t>
            </a:r>
            <a:r>
              <a:rPr lang="en-US" i="1" dirty="0">
                <a:solidFill>
                  <a:srgbClr val="FF0000"/>
                </a:solidFill>
              </a:rPr>
              <a:t>get out </a:t>
            </a:r>
            <a:r>
              <a:rPr lang="en-US" dirty="0"/>
              <a:t>of the computer system. Then you should determine what will </a:t>
            </a:r>
            <a:r>
              <a:rPr lang="en-US" i="1" dirty="0">
                <a:solidFill>
                  <a:srgbClr val="FF0000"/>
                </a:solidFill>
              </a:rPr>
              <a:t>go into it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r>
              <a:rPr lang="en-US" dirty="0"/>
              <a:t>The best way to do this is to draw a picture. You—the end user, not the </a:t>
            </a:r>
            <a:r>
              <a:rPr lang="en-US" dirty="0" smtClean="0"/>
              <a:t>programmer—should </a:t>
            </a:r>
            <a:r>
              <a:rPr lang="en-US" dirty="0"/>
              <a:t>sketch or write how you want the output to look when it’s done.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might </a:t>
            </a:r>
            <a:r>
              <a:rPr lang="en-US" dirty="0" smtClean="0"/>
              <a:t>be printed </a:t>
            </a:r>
            <a:r>
              <a:rPr lang="en-US" dirty="0"/>
              <a:t>out or displayed on the </a:t>
            </a:r>
            <a:r>
              <a:rPr lang="en-US" dirty="0" smtClean="0"/>
              <a:t>monitor. For </a:t>
            </a:r>
            <a:r>
              <a:rPr lang="en-US" dirty="0"/>
              <a:t>example, if you want a time-and-billing report, you might write or draw </a:t>
            </a:r>
            <a:r>
              <a:rPr lang="en-US" dirty="0" smtClean="0"/>
              <a:t>something.  </a:t>
            </a:r>
            <a:r>
              <a:rPr lang="en-US" dirty="0"/>
              <a:t>Another form of output from the program might be bills </a:t>
            </a:r>
            <a:r>
              <a:rPr lang="en-US" dirty="0" smtClean="0"/>
              <a:t>to clients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5362575"/>
            <a:ext cx="92964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2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949</TotalTime>
  <Words>1642</Words>
  <Application>Microsoft Office PowerPoint</Application>
  <PresentationFormat>Custom</PresentationFormat>
  <Paragraphs>168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PowerPoint Presentation</vt:lpstr>
      <vt:lpstr>Introduction</vt:lpstr>
      <vt:lpstr>What Is a Program?</vt:lpstr>
      <vt:lpstr>What Is a Programming?</vt:lpstr>
      <vt:lpstr>PowerPoint Presentation</vt:lpstr>
      <vt:lpstr>PowerPoint Presentation</vt:lpstr>
      <vt:lpstr>Step 1: Program Specification</vt:lpstr>
      <vt:lpstr>PowerPoint Presentation</vt:lpstr>
      <vt:lpstr>PowerPoint Presentation</vt:lpstr>
      <vt:lpstr>PowerPoint Presentation</vt:lpstr>
      <vt:lpstr>Step 2: Program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3: Program Code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and programming</dc:title>
  <dc:creator>Dell</dc:creator>
  <cp:lastModifiedBy>Amr Service</cp:lastModifiedBy>
  <cp:revision>38</cp:revision>
  <dcterms:created xsi:type="dcterms:W3CDTF">2017-05-19T19:41:07Z</dcterms:created>
  <dcterms:modified xsi:type="dcterms:W3CDTF">2018-04-22T05:51:18Z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