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56" r:id="rId2"/>
    <p:sldId id="257" r:id="rId3"/>
    <p:sldId id="258" r:id="rId4"/>
    <p:sldId id="277" r:id="rId5"/>
    <p:sldId id="264" r:id="rId6"/>
    <p:sldId id="265" r:id="rId7"/>
    <p:sldId id="278" r:id="rId8"/>
    <p:sldId id="259" r:id="rId9"/>
    <p:sldId id="272" r:id="rId10"/>
    <p:sldId id="260" r:id="rId11"/>
    <p:sldId id="273" r:id="rId12"/>
    <p:sldId id="261" r:id="rId13"/>
    <p:sldId id="263" r:id="rId14"/>
    <p:sldId id="267" r:id="rId15"/>
    <p:sldId id="268" r:id="rId16"/>
    <p:sldId id="269" r:id="rId17"/>
    <p:sldId id="270" r:id="rId18"/>
    <p:sldId id="271" r:id="rId19"/>
    <p:sldId id="274" r:id="rId20"/>
    <p:sldId id="275" r:id="rId21"/>
    <p:sldId id="276"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11" autoAdjust="0"/>
  </p:normalViewPr>
  <p:slideViewPr>
    <p:cSldViewPr>
      <p:cViewPr>
        <p:scale>
          <a:sx n="60" d="100"/>
          <a:sy n="60" d="100"/>
        </p:scale>
        <p:origin x="-1656"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0E3602E2-BAF6-4E23-875C-3DAEC13C1A53}" type="datetimeFigureOut">
              <a:rPr lang="en-US" smtClean="0"/>
              <a:t>10/22/2018</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93DD90EE-A04F-43C1-B830-0C202EC7F839}" type="slidenum">
              <a:rPr lang="en-US" smtClean="0"/>
              <a:t>‹#›</a:t>
            </a:fld>
            <a:endParaRPr lang="en-US"/>
          </a:p>
        </p:txBody>
      </p:sp>
    </p:spTree>
    <p:extLst>
      <p:ext uri="{BB962C8B-B14F-4D97-AF65-F5344CB8AC3E}">
        <p14:creationId xmlns:p14="http://schemas.microsoft.com/office/powerpoint/2010/main" val="33265332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966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742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702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892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623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9327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55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5145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2424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667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0582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10/22/2018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3532124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762000"/>
            <a:ext cx="5562600" cy="1600200"/>
          </a:xfrm>
        </p:spPr>
        <p:txBody>
          <a:bodyPr/>
          <a:lstStyle/>
          <a:p>
            <a:r>
              <a:rPr lang="en-US" dirty="0" smtClean="0"/>
              <a:t>Multimedia System</a:t>
            </a:r>
            <a:endParaRPr lang="en-US" dirty="0"/>
          </a:p>
        </p:txBody>
      </p:sp>
      <p:sp>
        <p:nvSpPr>
          <p:cNvPr id="3" name="Subtitle 2"/>
          <p:cNvSpPr>
            <a:spLocks noGrp="1"/>
          </p:cNvSpPr>
          <p:nvPr>
            <p:ph type="subTitle" idx="1"/>
          </p:nvPr>
        </p:nvSpPr>
        <p:spPr>
          <a:xfrm>
            <a:off x="381000" y="2743200"/>
            <a:ext cx="7467600" cy="2590800"/>
          </a:xfrm>
        </p:spPr>
        <p:txBody>
          <a:bodyPr>
            <a:normAutofit/>
          </a:bodyPr>
          <a:lstStyle/>
          <a:p>
            <a:r>
              <a:rPr lang="en-US" sz="2800" dirty="0" smtClean="0"/>
              <a:t>Assist. Lecturer</a:t>
            </a:r>
          </a:p>
          <a:p>
            <a:r>
              <a:rPr lang="en-US" sz="2800" dirty="0" err="1" smtClean="0"/>
              <a:t>Safeen</a:t>
            </a:r>
            <a:r>
              <a:rPr lang="en-US" sz="2800" dirty="0" smtClean="0"/>
              <a:t> H. </a:t>
            </a:r>
            <a:r>
              <a:rPr lang="en-US" sz="2800" dirty="0" err="1" smtClean="0"/>
              <a:t>Rasool</a:t>
            </a:r>
            <a:endParaRPr lang="en-US" sz="2800" dirty="0" smtClean="0"/>
          </a:p>
          <a:p>
            <a:r>
              <a:rPr lang="en-US" sz="2800" dirty="0" smtClean="0"/>
              <a:t>Collage of Science </a:t>
            </a:r>
          </a:p>
          <a:p>
            <a:r>
              <a:rPr lang="en-US" sz="2800" smtClean="0"/>
              <a:t>Department of IT </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Multimedia</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In </a:t>
            </a:r>
            <a:r>
              <a:rPr lang="en-US" b="1" dirty="0" smtClean="0"/>
              <a:t>1985</a:t>
            </a:r>
            <a:r>
              <a:rPr lang="en-US" dirty="0" smtClean="0"/>
              <a:t>, Microsoft released the first version of its Windows operating system.</a:t>
            </a:r>
          </a:p>
          <a:p>
            <a:pPr>
              <a:lnSpc>
                <a:spcPct val="150000"/>
              </a:lnSpc>
            </a:pPr>
            <a:r>
              <a:rPr lang="en-US" dirty="0" smtClean="0"/>
              <a:t>In the same year, Commodore released the </a:t>
            </a:r>
            <a:r>
              <a:rPr lang="en-US" b="1" dirty="0" smtClean="0"/>
              <a:t>Amiga</a:t>
            </a:r>
            <a:r>
              <a:rPr lang="en-US" dirty="0" smtClean="0"/>
              <a:t>, a machine which many experts consider to be the first multimedia computer due to its advanced graphics processing power and innovative user interface.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Multimedia</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smtClean="0"/>
              <a:t>The </a:t>
            </a:r>
            <a:r>
              <a:rPr lang="en-US" sz="2400" b="1" dirty="0" smtClean="0"/>
              <a:t>Amiga</a:t>
            </a:r>
            <a:r>
              <a:rPr lang="en-US" sz="2400" dirty="0" smtClean="0"/>
              <a:t> did not fare well over the years, though, and Windows has become the standard for desktop computing.</a:t>
            </a:r>
          </a:p>
          <a:p>
            <a:pPr>
              <a:lnSpc>
                <a:spcPct val="150000"/>
              </a:lnSpc>
            </a:pPr>
            <a:r>
              <a:rPr lang="en-US" sz="2400" dirty="0" smtClean="0"/>
              <a:t>Both Windows and the Macintosh operating systems paved the way for the lightning-fast developments in multimedia that were to come. </a:t>
            </a:r>
          </a:p>
          <a:p>
            <a:pPr>
              <a:lnSpc>
                <a:spcPct val="150000"/>
              </a:lnSpc>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Multimedia</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smtClean="0"/>
              <a:t>In </a:t>
            </a:r>
            <a:r>
              <a:rPr lang="en-US" sz="2400" b="1" dirty="0" smtClean="0"/>
              <a:t>1988</a:t>
            </a:r>
            <a:r>
              <a:rPr lang="en-US" sz="2400" dirty="0" smtClean="0"/>
              <a:t>, Macromedia (formerly called </a:t>
            </a:r>
            <a:r>
              <a:rPr lang="en-US" sz="2400" dirty="0" err="1" smtClean="0"/>
              <a:t>Macromind</a:t>
            </a:r>
            <a:r>
              <a:rPr lang="en-US" sz="2400" dirty="0" smtClean="0"/>
              <a:t>) released its landmark Director program, which allowed everyday computer users to create stunning, interactive multimedia presentations. </a:t>
            </a:r>
          </a:p>
          <a:p>
            <a:pPr>
              <a:lnSpc>
                <a:spcPct val="150000"/>
              </a:lnSpc>
            </a:pPr>
            <a:r>
              <a:rPr lang="en-US" sz="2400" dirty="0" smtClean="0"/>
              <a:t>Today, Macromedia Flash drives most of the animation and multimedia you see on the Internet</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Multimedia</a:t>
            </a:r>
            <a:endParaRPr lang="en-US" dirty="0"/>
          </a:p>
        </p:txBody>
      </p:sp>
      <p:sp>
        <p:nvSpPr>
          <p:cNvPr id="3" name="Content Placeholder 2"/>
          <p:cNvSpPr>
            <a:spLocks noGrp="1"/>
          </p:cNvSpPr>
          <p:nvPr>
            <p:ph sz="half" idx="1"/>
          </p:nvPr>
        </p:nvSpPr>
        <p:spPr/>
        <p:txBody>
          <a:bodyPr>
            <a:normAutofit/>
          </a:bodyPr>
          <a:lstStyle/>
          <a:p>
            <a:pPr>
              <a:buNone/>
            </a:pPr>
            <a:r>
              <a:rPr lang="en-US" dirty="0" smtClean="0"/>
              <a:t>Multimedia finds its application in various areas including, but not limited to,</a:t>
            </a:r>
          </a:p>
          <a:p>
            <a:r>
              <a:rPr lang="en-US" dirty="0" smtClean="0"/>
              <a:t>advertisements</a:t>
            </a:r>
          </a:p>
          <a:p>
            <a:r>
              <a:rPr lang="en-US" dirty="0" smtClean="0"/>
              <a:t>art</a:t>
            </a:r>
          </a:p>
          <a:p>
            <a:r>
              <a:rPr lang="en-US" dirty="0" smtClean="0"/>
              <a:t>education</a:t>
            </a:r>
          </a:p>
          <a:p>
            <a:r>
              <a:rPr lang="en-US" dirty="0" smtClean="0"/>
              <a:t>entertainment</a:t>
            </a:r>
          </a:p>
          <a:p>
            <a:r>
              <a:rPr lang="en-US" dirty="0" smtClean="0"/>
              <a:t>engineering</a:t>
            </a:r>
          </a:p>
        </p:txBody>
      </p:sp>
      <p:sp>
        <p:nvSpPr>
          <p:cNvPr id="4" name="Content Placeholder 3"/>
          <p:cNvSpPr>
            <a:spLocks noGrp="1"/>
          </p:cNvSpPr>
          <p:nvPr>
            <p:ph sz="half" idx="2"/>
          </p:nvPr>
        </p:nvSpPr>
        <p:spPr/>
        <p:txBody>
          <a:bodyPr>
            <a:normAutofit/>
          </a:bodyPr>
          <a:lstStyle/>
          <a:p>
            <a:r>
              <a:rPr lang="en-US" dirty="0" smtClean="0"/>
              <a:t>medicine</a:t>
            </a:r>
          </a:p>
          <a:p>
            <a:r>
              <a:rPr lang="en-US" dirty="0" smtClean="0"/>
              <a:t>mathematics</a:t>
            </a:r>
          </a:p>
          <a:p>
            <a:r>
              <a:rPr lang="en-US" dirty="0" smtClean="0"/>
              <a:t>business</a:t>
            </a:r>
          </a:p>
          <a:p>
            <a:r>
              <a:rPr lang="en-US" dirty="0" smtClean="0"/>
              <a:t>scientific research</a:t>
            </a:r>
          </a:p>
          <a:p>
            <a:r>
              <a:rPr lang="en-US" dirty="0" smtClean="0"/>
              <a:t>temporal applications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Applications of Multimedia</a:t>
            </a:r>
            <a:endParaRPr lang="en-US" dirty="0"/>
          </a:p>
        </p:txBody>
      </p:sp>
      <p:sp>
        <p:nvSpPr>
          <p:cNvPr id="6" name="Content Placeholder 5"/>
          <p:cNvSpPr>
            <a:spLocks noGrp="1"/>
          </p:cNvSpPr>
          <p:nvPr>
            <p:ph idx="1"/>
          </p:nvPr>
        </p:nvSpPr>
        <p:spPr/>
        <p:txBody>
          <a:bodyPr>
            <a:normAutofit fontScale="77500" lnSpcReduction="20000"/>
          </a:bodyPr>
          <a:lstStyle/>
          <a:p>
            <a:pPr>
              <a:lnSpc>
                <a:spcPct val="150000"/>
              </a:lnSpc>
            </a:pPr>
            <a:r>
              <a:rPr lang="en-US" sz="2800" b="1" dirty="0" smtClean="0"/>
              <a:t>Creative industries </a:t>
            </a:r>
            <a:r>
              <a:rPr lang="en-US" sz="2800" dirty="0" smtClean="0"/>
              <a:t>use multimedia for a variety of purposes ranging from fine arts, to entertainment, to commercial art, to journalism, to media and software services provided for any of the industries.</a:t>
            </a:r>
          </a:p>
          <a:p>
            <a:pPr>
              <a:lnSpc>
                <a:spcPct val="150000"/>
              </a:lnSpc>
            </a:pPr>
            <a:r>
              <a:rPr lang="en-US" sz="2800" b="1" dirty="0" smtClean="0"/>
              <a:t>Commercial: </a:t>
            </a:r>
            <a:r>
              <a:rPr lang="en-US" sz="2800" dirty="0" smtClean="0"/>
              <a:t>Exciting presentations are used to grab and keep attention in advertising.</a:t>
            </a:r>
          </a:p>
          <a:p>
            <a:pPr>
              <a:lnSpc>
                <a:spcPct val="150000"/>
              </a:lnSpc>
            </a:pPr>
            <a:r>
              <a:rPr lang="en-US" sz="2800" dirty="0" smtClean="0"/>
              <a:t>creative services firms for advanced multimedia presentations beyond simple slide shows to sell ideas or liven-up training.</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Multimedia</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2800" b="1" dirty="0" smtClean="0"/>
              <a:t>Entertainment and Fine Arts</a:t>
            </a:r>
          </a:p>
          <a:p>
            <a:pPr>
              <a:lnSpc>
                <a:spcPct val="150000"/>
              </a:lnSpc>
            </a:pPr>
            <a:r>
              <a:rPr lang="en-US" sz="2800" dirty="0" smtClean="0"/>
              <a:t>multimedia is heavily used in the entertainment industry, especially to develop special effects in movies and animations.</a:t>
            </a:r>
          </a:p>
          <a:p>
            <a:pPr>
              <a:lnSpc>
                <a:spcPct val="150000"/>
              </a:lnSpc>
            </a:pPr>
            <a:r>
              <a:rPr lang="en-US" sz="2800" dirty="0" smtClean="0"/>
              <a:t>Multimedia games are a popular pastime and are software programs available either as CD-ROMs or online.</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Multimedia</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sz="2800" b="1" dirty="0" smtClean="0"/>
              <a:t>Education</a:t>
            </a:r>
          </a:p>
          <a:p>
            <a:pPr>
              <a:lnSpc>
                <a:spcPct val="150000"/>
              </a:lnSpc>
            </a:pPr>
            <a:r>
              <a:rPr lang="en-US" sz="2800" dirty="0" smtClean="0"/>
              <a:t>multimedia is used to produce computer-based training</a:t>
            </a:r>
          </a:p>
          <a:p>
            <a:pPr>
              <a:lnSpc>
                <a:spcPct val="150000"/>
              </a:lnSpc>
            </a:pPr>
            <a:r>
              <a:rPr lang="en-US" sz="2800" dirty="0" smtClean="0"/>
              <a:t>courses (popularly called CBTs) </a:t>
            </a:r>
          </a:p>
          <a:p>
            <a:pPr>
              <a:lnSpc>
                <a:spcPct val="150000"/>
              </a:lnSpc>
            </a:pPr>
            <a:r>
              <a:rPr lang="en-US" sz="2800" dirty="0" smtClean="0"/>
              <a:t>A CBT lets the user go through a series of presentations, text about a particular topic, and associated illustrations in various information formats.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Multimedia</a:t>
            </a:r>
            <a:endParaRPr lang="en-US" dirty="0"/>
          </a:p>
        </p:txBody>
      </p:sp>
      <p:sp>
        <p:nvSpPr>
          <p:cNvPr id="3" name="Content Placeholder 2"/>
          <p:cNvSpPr>
            <a:spLocks noGrp="1"/>
          </p:cNvSpPr>
          <p:nvPr>
            <p:ph idx="1"/>
          </p:nvPr>
        </p:nvSpPr>
        <p:spPr/>
        <p:txBody>
          <a:bodyPr>
            <a:normAutofit fontScale="85000" lnSpcReduction="20000"/>
          </a:bodyPr>
          <a:lstStyle/>
          <a:p>
            <a:pPr>
              <a:lnSpc>
                <a:spcPct val="150000"/>
              </a:lnSpc>
            </a:pPr>
            <a:r>
              <a:rPr lang="en-US" sz="2800" b="1" dirty="0" smtClean="0"/>
              <a:t>Engineering</a:t>
            </a:r>
          </a:p>
          <a:p>
            <a:pPr>
              <a:lnSpc>
                <a:spcPct val="150000"/>
              </a:lnSpc>
            </a:pPr>
            <a:r>
              <a:rPr lang="en-US" sz="2800" dirty="0" smtClean="0"/>
              <a:t>Software engineers may use multimedia in Computer Simulations for anything from entertainment to training such as military or industrial training.</a:t>
            </a:r>
          </a:p>
          <a:p>
            <a:pPr>
              <a:lnSpc>
                <a:spcPct val="150000"/>
              </a:lnSpc>
            </a:pPr>
            <a:r>
              <a:rPr lang="en-US" sz="2800" b="1" dirty="0" smtClean="0"/>
              <a:t>Medicine</a:t>
            </a:r>
          </a:p>
          <a:p>
            <a:pPr>
              <a:lnSpc>
                <a:spcPct val="150000"/>
              </a:lnSpc>
            </a:pPr>
            <a:r>
              <a:rPr lang="en-US" sz="2800" dirty="0" smtClean="0"/>
              <a:t>doctors can get trained by looking at a virtual surgery or they can simulate how the human body is affected by diseases spread by viruses and bacteria</a:t>
            </a:r>
            <a:r>
              <a:rPr lang="en-US"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Multimedia</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b="1" dirty="0" smtClean="0"/>
              <a:t>Multimedia in Public Places</a:t>
            </a:r>
          </a:p>
          <a:p>
            <a:pPr>
              <a:lnSpc>
                <a:spcPct val="150000"/>
              </a:lnSpc>
            </a:pPr>
            <a:r>
              <a:rPr lang="en-US" sz="2800" dirty="0" smtClean="0"/>
              <a:t>In hotels, railway stations, shopping malls, museums.</a:t>
            </a:r>
          </a:p>
          <a:p>
            <a:pPr>
              <a:lnSpc>
                <a:spcPct val="150000"/>
              </a:lnSpc>
            </a:pPr>
            <a:r>
              <a:rPr lang="en-US" sz="2800" dirty="0" smtClean="0"/>
              <a:t>multimedia will become available at stand-alone terminals to provide information and help.</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smtClean="0"/>
              <a:t>Stages of Multimedia Application Development</a:t>
            </a:r>
            <a:endParaRPr lang="en-US" dirty="0"/>
          </a:p>
        </p:txBody>
      </p:sp>
      <p:sp>
        <p:nvSpPr>
          <p:cNvPr id="3" name="Content Placeholder 2"/>
          <p:cNvSpPr>
            <a:spLocks noGrp="1"/>
          </p:cNvSpPr>
          <p:nvPr>
            <p:ph idx="1"/>
          </p:nvPr>
        </p:nvSpPr>
        <p:spPr/>
        <p:txBody>
          <a:bodyPr>
            <a:normAutofit fontScale="77500" lnSpcReduction="20000"/>
          </a:bodyPr>
          <a:lstStyle/>
          <a:p>
            <a:pPr>
              <a:lnSpc>
                <a:spcPct val="150000"/>
              </a:lnSpc>
            </a:pPr>
            <a:r>
              <a:rPr lang="en-US" sz="3200" dirty="0" smtClean="0"/>
              <a:t>A Multimedia application is developed in stages as all other software are being developed. </a:t>
            </a:r>
          </a:p>
          <a:p>
            <a:pPr>
              <a:lnSpc>
                <a:spcPct val="150000"/>
              </a:lnSpc>
            </a:pPr>
            <a:r>
              <a:rPr lang="en-US" sz="3200" dirty="0" smtClean="0"/>
              <a:t>In multimedia application development a few stages have to complete before other stages being, and some stages may be skipped or combined with other stages.</a:t>
            </a:r>
          </a:p>
          <a:p>
            <a:pPr>
              <a:lnSpc>
                <a:spcPct val="150000"/>
              </a:lnSpc>
            </a:pPr>
            <a:r>
              <a:rPr lang="en-US" sz="3200" dirty="0" smtClean="0"/>
              <a:t>Following are the four basic stages of multimedia project development:</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777874"/>
          </a:xfrm>
        </p:spPr>
        <p:txBody>
          <a:bodyPr/>
          <a:lstStyle/>
          <a:p>
            <a:r>
              <a:rPr lang="en-US" dirty="0" smtClean="0"/>
              <a:t>Course Outline</a:t>
            </a:r>
            <a:endParaRPr lang="en-US" dirty="0"/>
          </a:p>
        </p:txBody>
      </p:sp>
      <p:sp>
        <p:nvSpPr>
          <p:cNvPr id="3" name="Content Placeholder 2"/>
          <p:cNvSpPr>
            <a:spLocks noGrp="1"/>
          </p:cNvSpPr>
          <p:nvPr>
            <p:ph idx="1"/>
          </p:nvPr>
        </p:nvSpPr>
        <p:spPr>
          <a:xfrm>
            <a:off x="628650" y="990600"/>
            <a:ext cx="7886700" cy="5186363"/>
          </a:xfrm>
        </p:spPr>
        <p:txBody>
          <a:bodyPr>
            <a:normAutofit/>
          </a:bodyPr>
          <a:lstStyle/>
          <a:p>
            <a:pPr lvl="0"/>
            <a:r>
              <a:rPr lang="en-US" dirty="0" smtClean="0"/>
              <a:t>Introduction to multimedia technology</a:t>
            </a:r>
            <a:endParaRPr lang="en-US" sz="2000" dirty="0" smtClean="0"/>
          </a:p>
          <a:p>
            <a:pPr lvl="1"/>
            <a:r>
              <a:rPr lang="en-US" dirty="0" smtClean="0"/>
              <a:t>Historical review, Component of multimedia, Multimedia applications</a:t>
            </a:r>
            <a:endParaRPr lang="en-US" sz="1800" dirty="0" smtClean="0"/>
          </a:p>
          <a:p>
            <a:pPr lvl="0"/>
            <a:r>
              <a:rPr lang="en-US" dirty="0" smtClean="0"/>
              <a:t>Multimedia's building block, Text used in multimedia</a:t>
            </a:r>
          </a:p>
          <a:p>
            <a:pPr lvl="0"/>
            <a:r>
              <a:rPr lang="en-US" dirty="0" smtClean="0"/>
              <a:t>Image data representation, types of images, Graphics data type, Pixels</a:t>
            </a:r>
            <a:endParaRPr lang="en-US" sz="1800" dirty="0" smtClean="0"/>
          </a:p>
          <a:p>
            <a:pPr lvl="0"/>
            <a:r>
              <a:rPr lang="en-US" dirty="0" smtClean="0"/>
              <a:t>Sound and Speech representation</a:t>
            </a:r>
          </a:p>
          <a:p>
            <a:pPr lvl="0"/>
            <a:r>
              <a:rPr lang="en-US" sz="2000" dirty="0" smtClean="0"/>
              <a:t>Animation types and techniques </a:t>
            </a:r>
          </a:p>
          <a:p>
            <a:pPr lvl="0"/>
            <a:r>
              <a:rPr lang="en-US" dirty="0" smtClean="0"/>
              <a:t>Color in image, video, Frames, chrominance and luminance </a:t>
            </a:r>
          </a:p>
          <a:p>
            <a:pPr lvl="0"/>
            <a:r>
              <a:rPr lang="en-US" sz="2000" dirty="0" smtClean="0"/>
              <a:t>Passive and active shutter</a:t>
            </a:r>
            <a:endParaRPr lang="en-US" sz="2000" dirty="0"/>
          </a:p>
          <a:p>
            <a:pPr lvl="0"/>
            <a:r>
              <a:rPr lang="en-US" dirty="0" err="1" smtClean="0"/>
              <a:t>Lossy</a:t>
            </a:r>
            <a:r>
              <a:rPr lang="en-US" dirty="0" smtClean="0"/>
              <a:t> and lossless compression, Huffman coding, </a:t>
            </a:r>
            <a:endParaRPr lang="en-US" sz="2000" dirty="0" smtClean="0"/>
          </a:p>
          <a:p>
            <a:pPr lvl="0"/>
            <a:r>
              <a:rPr lang="en-US" dirty="0" smtClean="0"/>
              <a:t>MPEG, JPEG </a:t>
            </a:r>
            <a:endParaRPr lang="en-US" sz="2000" dirty="0" smtClean="0"/>
          </a:p>
          <a:p>
            <a:pPr lvl="0"/>
            <a:r>
              <a:rPr lang="en-US" dirty="0" smtClean="0"/>
              <a:t>Human Computer Interaction </a:t>
            </a:r>
          </a:p>
          <a:p>
            <a:pPr lvl="0"/>
            <a:endParaRPr lang="en-US" sz="2000"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Stages of Multimedia Application Development</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lnSpc>
                <a:spcPct val="150000"/>
              </a:lnSpc>
              <a:buNone/>
            </a:pPr>
            <a:r>
              <a:rPr lang="en-US" sz="2800" b="1" dirty="0" smtClean="0"/>
              <a:t>1- Planning and Costing </a:t>
            </a:r>
            <a:r>
              <a:rPr lang="en-US" sz="2800" dirty="0" smtClean="0"/>
              <a:t>: This stage of multimedia application is the first stage which begins with an idea or need. Before starting to develop the multimedia project, it is necessary to plan what writing skills, graphic art, music, video and other multimedia expertise will be required.</a:t>
            </a:r>
          </a:p>
          <a:p>
            <a:pPr marL="514350" indent="-514350">
              <a:lnSpc>
                <a:spcPct val="150000"/>
              </a:lnSpc>
              <a:buNone/>
            </a:pPr>
            <a:r>
              <a:rPr lang="en-US" sz="2800" b="1" dirty="0" smtClean="0"/>
              <a:t>2- Designing and Producing : </a:t>
            </a:r>
            <a:r>
              <a:rPr lang="en-US" sz="2800" dirty="0" smtClean="0"/>
              <a:t>The next stage is to execute each of the planned tasks and create a finished product.</a:t>
            </a:r>
          </a:p>
          <a:p>
            <a:pPr>
              <a:lnSpc>
                <a:spcPct val="150000"/>
              </a:lnSpc>
            </a:pPr>
            <a:endParaRPr lang="en-US" sz="2800" dirty="0" smtClean="0"/>
          </a:p>
          <a:p>
            <a:pPr marL="514350" indent="-514350">
              <a:lnSpc>
                <a:spcPct val="150000"/>
              </a:lnSpc>
              <a:buFont typeface="+mj-lt"/>
              <a:buAutoNum type="arabicPeriod"/>
            </a:pP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Stages of Multimedia Application Development</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lnSpc>
                <a:spcPct val="150000"/>
              </a:lnSpc>
              <a:buNone/>
            </a:pPr>
            <a:r>
              <a:rPr lang="en-US" sz="2800" b="1" dirty="0" smtClean="0"/>
              <a:t>3- Testing :</a:t>
            </a:r>
            <a:r>
              <a:rPr lang="en-US" sz="2800" dirty="0" smtClean="0"/>
              <a:t> Testing a project ensure the product to be free from bugs. Apart from bug elimination another aspect of testing is to ensure that the multimedia application meets the objectives of the project.</a:t>
            </a:r>
          </a:p>
          <a:p>
            <a:pPr>
              <a:lnSpc>
                <a:spcPct val="150000"/>
              </a:lnSpc>
              <a:buNone/>
            </a:pPr>
            <a:r>
              <a:rPr lang="en-US" sz="2800" b="1" dirty="0" smtClean="0"/>
              <a:t>4- Delivering : </a:t>
            </a:r>
            <a:r>
              <a:rPr lang="en-US" sz="2800" dirty="0" smtClean="0"/>
              <a:t>The final stage of the multimedia application development is to pack the project and deliver the completed project to the end user. This stage has several steps such as implementation, maintenance, shipping and marketing the product.</a:t>
            </a:r>
          </a:p>
          <a:p>
            <a:pPr>
              <a:lnSpc>
                <a:spcPct val="150000"/>
              </a:lnSpc>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Multimedia</a:t>
            </a:r>
            <a:endParaRPr lang="en-US" dirty="0"/>
          </a:p>
        </p:txBody>
      </p:sp>
      <p:sp>
        <p:nvSpPr>
          <p:cNvPr id="3" name="Content Placeholder 2"/>
          <p:cNvSpPr>
            <a:spLocks noGrp="1"/>
          </p:cNvSpPr>
          <p:nvPr>
            <p:ph idx="1"/>
          </p:nvPr>
        </p:nvSpPr>
        <p:spPr>
          <a:xfrm>
            <a:off x="628650" y="1447800"/>
            <a:ext cx="7886700" cy="4729163"/>
          </a:xfrm>
        </p:spPr>
        <p:txBody>
          <a:bodyPr>
            <a:normAutofit fontScale="92500"/>
          </a:bodyPr>
          <a:lstStyle/>
          <a:p>
            <a:pPr>
              <a:lnSpc>
                <a:spcPct val="150000"/>
              </a:lnSpc>
            </a:pPr>
            <a:r>
              <a:rPr lang="en-US" sz="2400" dirty="0"/>
              <a:t>A </a:t>
            </a:r>
            <a:r>
              <a:rPr lang="en-US" sz="2400" b="1" dirty="0"/>
              <a:t>medium</a:t>
            </a:r>
            <a:r>
              <a:rPr lang="en-US" sz="2400" dirty="0"/>
              <a:t> refers to different type of data representation such as text, images, graphics, speech, audio, video.</a:t>
            </a:r>
            <a:endParaRPr lang="en-US" sz="2400" dirty="0" smtClean="0"/>
          </a:p>
          <a:p>
            <a:pPr>
              <a:lnSpc>
                <a:spcPct val="150000"/>
              </a:lnSpc>
            </a:pPr>
            <a:r>
              <a:rPr lang="en-US" sz="2400" dirty="0" smtClean="0"/>
              <a:t>The term “</a:t>
            </a:r>
            <a:r>
              <a:rPr lang="en-US" sz="2400" b="1" dirty="0" smtClean="0"/>
              <a:t>Multimedia</a:t>
            </a:r>
            <a:r>
              <a:rPr lang="en-US" sz="2400" dirty="0" smtClean="0"/>
              <a:t>” simply means "more than one medium." In other words television programs, movies, even illustrated books are all examples of multimedia.</a:t>
            </a:r>
          </a:p>
          <a:p>
            <a:pPr>
              <a:lnSpc>
                <a:spcPct val="150000"/>
              </a:lnSpc>
            </a:pPr>
            <a:r>
              <a:rPr lang="en-US" sz="2400" dirty="0" smtClean="0"/>
              <a:t>Multimedia uses a combinations of text, images, sounds, and movement.</a:t>
            </a:r>
          </a:p>
          <a:p>
            <a:pPr>
              <a:lnSpc>
                <a:spcPct val="150000"/>
              </a:lnSpc>
            </a:pPr>
            <a:r>
              <a:rPr lang="en-US" sz="2400" dirty="0" smtClean="0"/>
              <a:t>The term "</a:t>
            </a:r>
            <a:r>
              <a:rPr lang="en-US" sz="2400" b="1" dirty="0" smtClean="0"/>
              <a:t>rich media</a:t>
            </a:r>
            <a:r>
              <a:rPr lang="en-US" sz="2400" dirty="0" smtClean="0"/>
              <a:t>" is synonymous for interactive multimedia.</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76450"/>
            <a:ext cx="7620000" cy="59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192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066800"/>
          </a:xfrm>
        </p:spPr>
        <p:txBody>
          <a:bodyPr/>
          <a:lstStyle/>
          <a:p>
            <a:r>
              <a:rPr lang="en-US" b="1" dirty="0" smtClean="0"/>
              <a:t>Categories of Multimedia</a:t>
            </a:r>
            <a:endParaRPr lang="en-US" dirty="0"/>
          </a:p>
        </p:txBody>
      </p:sp>
      <p:sp>
        <p:nvSpPr>
          <p:cNvPr id="3" name="Content Placeholder 2"/>
          <p:cNvSpPr>
            <a:spLocks noGrp="1"/>
          </p:cNvSpPr>
          <p:nvPr>
            <p:ph idx="1"/>
          </p:nvPr>
        </p:nvSpPr>
        <p:spPr>
          <a:xfrm>
            <a:off x="628650" y="914400"/>
            <a:ext cx="7886700" cy="5262563"/>
          </a:xfrm>
        </p:spPr>
        <p:txBody>
          <a:bodyPr>
            <a:normAutofit/>
          </a:bodyPr>
          <a:lstStyle/>
          <a:p>
            <a:r>
              <a:rPr lang="en-US" dirty="0" smtClean="0"/>
              <a:t>Multimedia may be broadly divided into </a:t>
            </a:r>
            <a:r>
              <a:rPr lang="en-US" b="1" dirty="0" smtClean="0"/>
              <a:t>linear </a:t>
            </a:r>
            <a:r>
              <a:rPr lang="en-US" dirty="0" smtClean="0"/>
              <a:t>and</a:t>
            </a:r>
            <a:r>
              <a:rPr lang="en-US" b="1" dirty="0" smtClean="0"/>
              <a:t> non-linear </a:t>
            </a:r>
            <a:r>
              <a:rPr lang="en-US" dirty="0" smtClean="0"/>
              <a:t>categories. </a:t>
            </a:r>
          </a:p>
          <a:p>
            <a:r>
              <a:rPr lang="en-US" b="1" dirty="0" smtClean="0"/>
              <a:t>Linear </a:t>
            </a:r>
            <a:r>
              <a:rPr lang="en-US" b="1" dirty="0"/>
              <a:t>Multimedia </a:t>
            </a:r>
            <a:r>
              <a:rPr lang="en-US" dirty="0"/>
              <a:t>is a type of a multimedia that is designed to be presented in a sequential manner. It has a distinct beginning and end. It goes on a logical flow from a starting point to a conclusion.</a:t>
            </a:r>
          </a:p>
          <a:p>
            <a:pPr fontAlgn="base"/>
            <a:r>
              <a:rPr lang="en-US" dirty="0"/>
              <a:t>It is usually intended for display purposes with not much interaction or distraction from the audience. Because of its nature where audience participation is not expected, Linear Multimedia may also be referred to as “Passive </a:t>
            </a:r>
            <a:r>
              <a:rPr lang="en-US" dirty="0" smtClean="0"/>
              <a:t>Multimedia”,</a:t>
            </a:r>
            <a:r>
              <a:rPr lang="en-US" dirty="0"/>
              <a:t> such as a </a:t>
            </a:r>
            <a:r>
              <a:rPr lang="en-US" dirty="0" smtClean="0"/>
              <a:t>cinema presentation</a:t>
            </a:r>
            <a:r>
              <a:rPr lang="en-US" dirty="0"/>
              <a:t>.</a:t>
            </a:r>
          </a:p>
          <a:p>
            <a:pPr fontAlgn="base"/>
            <a:endParaRPr lang="en-US" sz="300" dirty="0" smtClean="0"/>
          </a:p>
          <a:p>
            <a:r>
              <a:rPr lang="en-US" b="1" dirty="0" smtClean="0"/>
              <a:t>Non-linear</a:t>
            </a:r>
            <a:r>
              <a:rPr lang="en-US" dirty="0" smtClean="0"/>
              <a:t> content offers user interactivity to control progress as used with a computer game or used in self-paced computer based training.</a:t>
            </a:r>
          </a:p>
          <a:p>
            <a:r>
              <a:rPr lang="en-US" dirty="0" smtClean="0"/>
              <a:t>Non-linear content is also known as hypermedia content.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625473"/>
          </a:xfrm>
        </p:spPr>
        <p:txBody>
          <a:bodyPr>
            <a:normAutofit/>
          </a:bodyPr>
          <a:lstStyle/>
          <a:p>
            <a:r>
              <a:rPr lang="en-US" sz="2800" b="1" dirty="0" smtClean="0"/>
              <a:t>Features of Multimedia</a:t>
            </a:r>
            <a:endParaRPr lang="en-US" sz="2800" dirty="0"/>
          </a:p>
        </p:txBody>
      </p:sp>
      <p:sp>
        <p:nvSpPr>
          <p:cNvPr id="3" name="Content Placeholder 2"/>
          <p:cNvSpPr>
            <a:spLocks noGrp="1"/>
          </p:cNvSpPr>
          <p:nvPr>
            <p:ph idx="1"/>
          </p:nvPr>
        </p:nvSpPr>
        <p:spPr>
          <a:xfrm>
            <a:off x="628650" y="838200"/>
            <a:ext cx="7886700" cy="5638800"/>
          </a:xfrm>
        </p:spPr>
        <p:txBody>
          <a:bodyPr>
            <a:normAutofit fontScale="85000" lnSpcReduction="20000"/>
          </a:bodyPr>
          <a:lstStyle/>
          <a:p>
            <a:pPr>
              <a:lnSpc>
                <a:spcPct val="120000"/>
              </a:lnSpc>
            </a:pPr>
            <a:r>
              <a:rPr lang="en-US" sz="2800" dirty="0"/>
              <a:t>Multimedia presentations may be viewed in </a:t>
            </a:r>
            <a:endParaRPr lang="en-US" sz="2800" dirty="0" smtClean="0"/>
          </a:p>
          <a:p>
            <a:pPr lvl="1">
              <a:lnSpc>
                <a:spcPct val="120000"/>
              </a:lnSpc>
            </a:pPr>
            <a:r>
              <a:rPr lang="en-US" sz="2500" dirty="0" smtClean="0"/>
              <a:t>person </a:t>
            </a:r>
            <a:r>
              <a:rPr lang="en-US" sz="2500" dirty="0"/>
              <a:t>on stage, </a:t>
            </a:r>
            <a:endParaRPr lang="en-US" sz="2500" dirty="0" smtClean="0"/>
          </a:p>
          <a:p>
            <a:pPr lvl="1">
              <a:lnSpc>
                <a:spcPct val="120000"/>
              </a:lnSpc>
            </a:pPr>
            <a:r>
              <a:rPr lang="en-US" sz="2500" dirty="0" smtClean="0"/>
              <a:t>projected</a:t>
            </a:r>
            <a:r>
              <a:rPr lang="en-US" sz="2500" dirty="0"/>
              <a:t>, </a:t>
            </a:r>
            <a:endParaRPr lang="en-US" sz="2500" dirty="0" smtClean="0"/>
          </a:p>
          <a:p>
            <a:pPr lvl="1">
              <a:lnSpc>
                <a:spcPct val="120000"/>
              </a:lnSpc>
            </a:pPr>
            <a:r>
              <a:rPr lang="en-US" sz="2500" dirty="0" smtClean="0"/>
              <a:t>transmitted</a:t>
            </a:r>
            <a:r>
              <a:rPr lang="en-US" sz="2500" dirty="0"/>
              <a:t>, or </a:t>
            </a:r>
            <a:endParaRPr lang="en-US" sz="2500" dirty="0" smtClean="0"/>
          </a:p>
          <a:p>
            <a:pPr lvl="1">
              <a:lnSpc>
                <a:spcPct val="120000"/>
              </a:lnSpc>
            </a:pPr>
            <a:r>
              <a:rPr lang="en-US" sz="2500" dirty="0" smtClean="0"/>
              <a:t>played </a:t>
            </a:r>
            <a:r>
              <a:rPr lang="en-US" sz="2500" dirty="0"/>
              <a:t>locally with a media player</a:t>
            </a:r>
            <a:r>
              <a:rPr lang="en-US" sz="2500" dirty="0" smtClean="0"/>
              <a:t>.</a:t>
            </a:r>
          </a:p>
          <a:p>
            <a:pPr>
              <a:lnSpc>
                <a:spcPct val="120000"/>
              </a:lnSpc>
            </a:pPr>
            <a:r>
              <a:rPr lang="en-US" sz="2800" dirty="0" smtClean="0"/>
              <a:t>A </a:t>
            </a:r>
            <a:r>
              <a:rPr lang="en-US" sz="2800" dirty="0"/>
              <a:t>broadcast may be </a:t>
            </a:r>
            <a:r>
              <a:rPr lang="en-US" sz="2800" dirty="0" smtClean="0"/>
              <a:t>a </a:t>
            </a:r>
            <a:r>
              <a:rPr lang="en-US" sz="2800" dirty="0"/>
              <a:t>live or recorded multimedia presentation. Broadcasts and recordings can be either analog or digital electronic media technology. Digital online multimedia may be downloaded or streamed. Streaming multimedia may be live or on-demand.</a:t>
            </a:r>
          </a:p>
          <a:p>
            <a:pPr>
              <a:lnSpc>
                <a:spcPct val="120000"/>
              </a:lnSpc>
            </a:pPr>
            <a:r>
              <a:rPr lang="en-US" sz="2800" dirty="0"/>
              <a:t>Multimedia games and simulations may be used in:</a:t>
            </a:r>
          </a:p>
          <a:p>
            <a:pPr lvl="1">
              <a:lnSpc>
                <a:spcPct val="120000"/>
              </a:lnSpc>
            </a:pPr>
            <a:r>
              <a:rPr lang="en-US" sz="2800" dirty="0"/>
              <a:t>a physical environment with special effects.</a:t>
            </a:r>
          </a:p>
          <a:p>
            <a:pPr lvl="1">
              <a:lnSpc>
                <a:spcPct val="120000"/>
              </a:lnSpc>
            </a:pPr>
            <a:r>
              <a:rPr lang="en-US" sz="2800" dirty="0"/>
              <a:t>with multiple users in an online network or locally with an offline computer, game system, or simulator.</a:t>
            </a:r>
          </a:p>
          <a:p>
            <a:pPr>
              <a:lnSpc>
                <a:spcPct val="150000"/>
              </a:lnSpc>
            </a:pPr>
            <a:endParaRPr lang="en-US" sz="28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Analogue Representation </a:t>
            </a:r>
            <a:r>
              <a:rPr lang="en-US" dirty="0" err="1"/>
              <a:t>Vs</a:t>
            </a:r>
            <a:r>
              <a:rPr lang="en-US" dirty="0"/>
              <a:t> Digital Representation</a:t>
            </a:r>
            <a:endParaRPr lang="ar-IQ" dirty="0"/>
          </a:p>
        </p:txBody>
      </p:sp>
      <p:sp>
        <p:nvSpPr>
          <p:cNvPr id="3" name="Content Placeholder 2"/>
          <p:cNvSpPr>
            <a:spLocks noGrp="1"/>
          </p:cNvSpPr>
          <p:nvPr>
            <p:ph idx="1"/>
          </p:nvPr>
        </p:nvSpPr>
        <p:spPr/>
        <p:txBody>
          <a:bodyPr>
            <a:normAutofit fontScale="85000" lnSpcReduction="10000"/>
          </a:bodyPr>
          <a:lstStyle/>
          <a:p>
            <a:pPr>
              <a:lnSpc>
                <a:spcPct val="150000"/>
              </a:lnSpc>
            </a:pPr>
            <a:r>
              <a:rPr lang="en-US" sz="3300" b="1" dirty="0" smtClean="0"/>
              <a:t>Compression </a:t>
            </a:r>
            <a:r>
              <a:rPr lang="en-US" dirty="0" smtClean="0"/>
              <a:t/>
            </a:r>
            <a:br>
              <a:rPr lang="en-US" dirty="0" smtClean="0"/>
            </a:br>
            <a:r>
              <a:rPr lang="en-US" sz="2800" dirty="0" smtClean="0"/>
              <a:t>Compression </a:t>
            </a:r>
            <a:r>
              <a:rPr lang="en-US" sz="2800" dirty="0"/>
              <a:t>technique can be easily applied to digitized data. Since the digitization of an audio and video that much higher bit rates and longer time durations are involved. In order to reduce the bit rate to a level which various the communication networks can support, so the compression is applied to text, audio, image and video by different types of compression algorithms.</a:t>
            </a:r>
            <a:endParaRPr lang="ar-IQ" sz="2800" dirty="0"/>
          </a:p>
        </p:txBody>
      </p:sp>
    </p:spTree>
    <p:extLst>
      <p:ext uri="{BB962C8B-B14F-4D97-AF65-F5344CB8AC3E}">
        <p14:creationId xmlns:p14="http://schemas.microsoft.com/office/powerpoint/2010/main" val="2165560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Multimedia</a:t>
            </a:r>
            <a:endParaRPr lang="en-US" dirty="0"/>
          </a:p>
        </p:txBody>
      </p:sp>
      <p:sp>
        <p:nvSpPr>
          <p:cNvPr id="3" name="Content Placeholder 2"/>
          <p:cNvSpPr>
            <a:spLocks noGrp="1"/>
          </p:cNvSpPr>
          <p:nvPr>
            <p:ph idx="1"/>
          </p:nvPr>
        </p:nvSpPr>
        <p:spPr/>
        <p:txBody>
          <a:bodyPr>
            <a:normAutofit/>
          </a:bodyPr>
          <a:lstStyle/>
          <a:p>
            <a:pPr>
              <a:lnSpc>
                <a:spcPct val="170000"/>
              </a:lnSpc>
            </a:pPr>
            <a:r>
              <a:rPr lang="en-US" sz="2400" dirty="0" smtClean="0"/>
              <a:t>The video game “Pong” that developed in </a:t>
            </a:r>
            <a:r>
              <a:rPr lang="en-US" sz="2400" b="1" dirty="0" smtClean="0"/>
              <a:t>1972</a:t>
            </a:r>
            <a:r>
              <a:rPr lang="en-US" sz="2400" dirty="0" smtClean="0"/>
              <a:t> by Nolan Bushnell.</a:t>
            </a:r>
          </a:p>
          <a:p>
            <a:pPr>
              <a:lnSpc>
                <a:spcPct val="170000"/>
              </a:lnSpc>
            </a:pPr>
            <a:r>
              <a:rPr lang="en-US" sz="2400" dirty="0" smtClean="0"/>
              <a:t>In </a:t>
            </a:r>
            <a:r>
              <a:rPr lang="en-US" sz="2400" b="1" dirty="0" smtClean="0"/>
              <a:t>1976</a:t>
            </a:r>
            <a:r>
              <a:rPr lang="en-US" sz="2400" dirty="0" smtClean="0"/>
              <a:t>, another revolution was about to start as friends Steve Jobs and Steve Wozniak founded a startup company called </a:t>
            </a:r>
            <a:r>
              <a:rPr lang="en-US" sz="2400" b="1" dirty="0" smtClean="0"/>
              <a:t>Apple Computer</a:t>
            </a:r>
            <a:r>
              <a:rPr lang="en-US" sz="2400" dirty="0" smtClean="0"/>
              <a:t>. A year later they unveiled the Apple II, the first computer to use color graphics</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Multimedia</a:t>
            </a:r>
            <a:endParaRPr lang="en-US" dirty="0"/>
          </a:p>
        </p:txBody>
      </p:sp>
      <p:sp>
        <p:nvSpPr>
          <p:cNvPr id="3" name="Content Placeholder 2"/>
          <p:cNvSpPr>
            <a:spLocks noGrp="1"/>
          </p:cNvSpPr>
          <p:nvPr>
            <p:ph idx="1"/>
          </p:nvPr>
        </p:nvSpPr>
        <p:spPr/>
        <p:txBody>
          <a:bodyPr>
            <a:normAutofit fontScale="85000" lnSpcReduction="10000"/>
          </a:bodyPr>
          <a:lstStyle/>
          <a:p>
            <a:pPr>
              <a:lnSpc>
                <a:spcPct val="170000"/>
              </a:lnSpc>
            </a:pPr>
            <a:r>
              <a:rPr lang="en-US" sz="3000" b="1" dirty="0" smtClean="0"/>
              <a:t>1981</a:t>
            </a:r>
            <a:r>
              <a:rPr lang="en-US" sz="3000" dirty="0" smtClean="0"/>
              <a:t> saw IBM's first PC.</a:t>
            </a:r>
          </a:p>
          <a:p>
            <a:pPr>
              <a:lnSpc>
                <a:spcPct val="170000"/>
              </a:lnSpc>
            </a:pPr>
            <a:r>
              <a:rPr lang="en-US" sz="3000" b="1" dirty="0" smtClean="0"/>
              <a:t>1984</a:t>
            </a:r>
            <a:r>
              <a:rPr lang="en-US" sz="3000" dirty="0" smtClean="0"/>
              <a:t> Apple released the Macintosh, the first computer system to use a graphical user interface (GUI). </a:t>
            </a:r>
          </a:p>
          <a:p>
            <a:pPr>
              <a:lnSpc>
                <a:spcPct val="170000"/>
              </a:lnSpc>
            </a:pPr>
            <a:r>
              <a:rPr lang="en-US" sz="3000" dirty="0" smtClean="0"/>
              <a:t>The Macintosh also bore the first mouse, which would forever change the way people interact with computers.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TotalTime>
  <Words>1151</Words>
  <Application>Microsoft Office PowerPoint</Application>
  <PresentationFormat>On-screen Show (4:3)</PresentationFormat>
  <Paragraphs>101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Multimedia System</vt:lpstr>
      <vt:lpstr>Course Outline</vt:lpstr>
      <vt:lpstr>Multimedia</vt:lpstr>
      <vt:lpstr>PowerPoint Presentation</vt:lpstr>
      <vt:lpstr>Categories of Multimedia</vt:lpstr>
      <vt:lpstr>Features of Multimedia</vt:lpstr>
      <vt:lpstr>Analogue Representation Vs Digital Representation</vt:lpstr>
      <vt:lpstr>History Of Multimedia</vt:lpstr>
      <vt:lpstr>History Of Multimedia</vt:lpstr>
      <vt:lpstr>History Of Multimedia</vt:lpstr>
      <vt:lpstr>History Of Multimedia</vt:lpstr>
      <vt:lpstr>History Of Multimedia</vt:lpstr>
      <vt:lpstr>Applications of Multimedia</vt:lpstr>
      <vt:lpstr>Applications of Multimedia</vt:lpstr>
      <vt:lpstr>Applications of Multimedia</vt:lpstr>
      <vt:lpstr>Applications of Multimedia</vt:lpstr>
      <vt:lpstr>Applications of Multimedia</vt:lpstr>
      <vt:lpstr>Applications of Multimedia</vt:lpstr>
      <vt:lpstr>Stages of Multimedia Application Development</vt:lpstr>
      <vt:lpstr>Stages of Multimedia Application Development</vt:lpstr>
      <vt:lpstr>Stages of Multimedia Application Development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 System</dc:title>
  <dc:creator/>
  <cp:lastModifiedBy>IB_1</cp:lastModifiedBy>
  <cp:revision>29</cp:revision>
  <cp:lastPrinted>2015-11-05T08:10:41Z</cp:lastPrinted>
  <dcterms:created xsi:type="dcterms:W3CDTF">2006-08-16T00:00:00Z</dcterms:created>
  <dcterms:modified xsi:type="dcterms:W3CDTF">2018-10-22T05:51:16Z</dcterms:modified>
</cp:coreProperties>
</file>