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9"/>
  </p:handoutMasterIdLst>
  <p:sldIdLst>
    <p:sldId id="267" r:id="rId2"/>
    <p:sldId id="258" r:id="rId3"/>
    <p:sldId id="259" r:id="rId4"/>
    <p:sldId id="260" r:id="rId5"/>
    <p:sldId id="261" r:id="rId6"/>
    <p:sldId id="269" r:id="rId7"/>
    <p:sldId id="277" r:id="rId8"/>
    <p:sldId id="262" r:id="rId9"/>
    <p:sldId id="263" r:id="rId10"/>
    <p:sldId id="276" r:id="rId11"/>
    <p:sldId id="264" r:id="rId12"/>
    <p:sldId id="270" r:id="rId13"/>
    <p:sldId id="272" r:id="rId14"/>
    <p:sldId id="273" r:id="rId15"/>
    <p:sldId id="274" r:id="rId16"/>
    <p:sldId id="275" r:id="rId17"/>
    <p:sldId id="268" r:id="rId1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956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BB3E5-8877-4923-BD83-250B0E5DF979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410E1-848E-4136-BE38-60C7A56C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07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56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06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3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4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8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1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1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2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4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6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905000"/>
            <a:ext cx="5562600" cy="1066800"/>
          </a:xfrm>
        </p:spPr>
        <p:txBody>
          <a:bodyPr/>
          <a:lstStyle/>
          <a:p>
            <a:r>
              <a:rPr lang="en-US" dirty="0" smtClean="0"/>
              <a:t>Multimedia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657600"/>
            <a:ext cx="7467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Assist. Lecturer</a:t>
            </a:r>
          </a:p>
          <a:p>
            <a:r>
              <a:rPr lang="en-US" dirty="0" err="1" smtClean="0"/>
              <a:t>Safeen</a:t>
            </a:r>
            <a:r>
              <a:rPr lang="en-US" dirty="0" smtClean="0"/>
              <a:t> H. </a:t>
            </a:r>
            <a:r>
              <a:rPr lang="en-US" dirty="0" err="1" smtClean="0"/>
              <a:t>Rasool</a:t>
            </a:r>
            <a:endParaRPr lang="en-US" dirty="0" smtClean="0"/>
          </a:p>
          <a:p>
            <a:r>
              <a:rPr lang="en-US" dirty="0" smtClean="0"/>
              <a:t>Collage of Science</a:t>
            </a:r>
          </a:p>
          <a:p>
            <a:r>
              <a:rPr lang="en-US" smtClean="0"/>
              <a:t>Department of IT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7"/>
            <a:ext cx="7905750" cy="854074"/>
          </a:xfrm>
        </p:spPr>
        <p:txBody>
          <a:bodyPr/>
          <a:lstStyle/>
          <a:p>
            <a:r>
              <a:rPr lang="en-US" b="1" dirty="0"/>
              <a:t>Fonts and Faces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11016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800" dirty="0"/>
              <a:t>A ‘typeface’ is a </a:t>
            </a:r>
            <a:r>
              <a:rPr lang="en-US" sz="2800" u="sng" dirty="0"/>
              <a:t>family</a:t>
            </a:r>
            <a:r>
              <a:rPr lang="en-US" sz="2800" dirty="0"/>
              <a:t> of graphic characters that usually includes </a:t>
            </a:r>
            <a:r>
              <a:rPr lang="en-US" sz="2800" u="sng" dirty="0"/>
              <a:t>many </a:t>
            </a:r>
            <a:r>
              <a:rPr lang="en-US" sz="2800" dirty="0"/>
              <a:t>type sizes and styles.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800" dirty="0"/>
              <a:t>A </a:t>
            </a:r>
            <a:r>
              <a:rPr lang="en-US" sz="2800" b="1" dirty="0"/>
              <a:t>typeface</a:t>
            </a:r>
            <a:r>
              <a:rPr lang="en-US" sz="2800" dirty="0"/>
              <a:t> contains a </a:t>
            </a:r>
            <a:r>
              <a:rPr lang="en-US" sz="2800" u="sng" dirty="0"/>
              <a:t>series of fonts</a:t>
            </a:r>
            <a:r>
              <a:rPr lang="en-US" sz="2800" dirty="0"/>
              <a:t>. For instance, Arial, Arial Black Arial Narrow and Arial Unicode MS are actually 4 fonts under the same family. </a:t>
            </a:r>
            <a:endParaRPr lang="en-GB" sz="2800" dirty="0"/>
          </a:p>
          <a:p>
            <a:endParaRPr lang="ar-IQ" dirty="0"/>
          </a:p>
        </p:txBody>
      </p:sp>
      <p:pic>
        <p:nvPicPr>
          <p:cNvPr id="4" name="Picture 7" descr="C:\Documents and Settings\Administrator\Desktop\smm2005\demo\CH03\typef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29150"/>
            <a:ext cx="25146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089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3"/>
          </a:xfrm>
        </p:spPr>
        <p:txBody>
          <a:bodyPr/>
          <a:lstStyle/>
          <a:p>
            <a:r>
              <a:rPr lang="en-US" b="1" dirty="0" smtClean="0"/>
              <a:t>Fonts and 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486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400" dirty="0"/>
              <a:t>A ‘font’ is a collection of characters of a particular size and style </a:t>
            </a:r>
            <a:r>
              <a:rPr lang="en-US" sz="2400" u="sng" dirty="0"/>
              <a:t>belonging</a:t>
            </a:r>
            <a:r>
              <a:rPr lang="en-US" sz="2400" dirty="0"/>
              <a:t> to a particular </a:t>
            </a:r>
            <a:r>
              <a:rPr lang="en-US" sz="2400" u="sng" dirty="0"/>
              <a:t>typeface family</a:t>
            </a:r>
            <a:r>
              <a:rPr lang="en-US" sz="2400" dirty="0"/>
              <a:t>.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400" dirty="0"/>
              <a:t>Usually vary by type sizes and styles. 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/>
              <a:t>This </a:t>
            </a:r>
            <a:r>
              <a:rPr lang="en-US" sz="2400" dirty="0"/>
              <a:t>includes the letter set, the number set, and all of the special character and diacritical marks you get by pressing the shift, option, or command/control keys</a:t>
            </a:r>
            <a:r>
              <a:rPr lang="en-US" sz="2400" dirty="0" smtClean="0"/>
              <a:t>.</a:t>
            </a:r>
          </a:p>
        </p:txBody>
      </p:sp>
      <p:pic>
        <p:nvPicPr>
          <p:cNvPr id="4" name="Picture 4" descr="C:\Documents and Settings\Administrator\Desktop\smm2005\demo\CH03\fo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953000"/>
            <a:ext cx="6477000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5127"/>
            <a:ext cx="7829550" cy="701673"/>
          </a:xfrm>
        </p:spPr>
        <p:txBody>
          <a:bodyPr/>
          <a:lstStyle/>
          <a:p>
            <a:r>
              <a:rPr lang="en-US" b="1" dirty="0"/>
              <a:t>Fonts and Faces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19200"/>
            <a:ext cx="7886700" cy="4957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The size of a text is usually measured in points. One point is approximately 1/72 of an inch i.e. 0.0138.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The size of a font does not exactly describe the height or width of its characters. This is because the x-height (the height of lower case character x) of two fonts may differ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0004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09600"/>
            <a:ext cx="7886700" cy="5567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2800" dirty="0">
                <a:latin typeface="Arial" charset="0"/>
              </a:rPr>
              <a:t>The study of fonts and typefaces includes the following</a:t>
            </a:r>
            <a:r>
              <a:rPr lang="en-US" sz="2800" dirty="0" smtClean="0">
                <a:latin typeface="Arial" charset="0"/>
              </a:rPr>
              <a:t>:</a:t>
            </a:r>
            <a:endParaRPr lang="en-US" sz="2800" dirty="0">
              <a:latin typeface="Arial" charset="0"/>
            </a:endParaRPr>
          </a:p>
          <a:p>
            <a:pPr marL="990600" lvl="1" indent="-533400" eaLnBrk="0" hangingPunct="0">
              <a:lnSpc>
                <a:spcPct val="200000"/>
              </a:lnSpc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r>
              <a:rPr lang="en-US" sz="2800" i="1" kern="0" dirty="0"/>
              <a:t>Font styles</a:t>
            </a:r>
            <a:r>
              <a:rPr lang="en-US" sz="2800" kern="0" dirty="0"/>
              <a:t> - boldface, italic, underline, outline</a:t>
            </a:r>
          </a:p>
          <a:p>
            <a:pPr marL="990600" lvl="1" indent="-533400" eaLnBrk="0" hangingPunct="0">
              <a:spcBef>
                <a:spcPct val="20000"/>
              </a:spcBef>
              <a:buClr>
                <a:srgbClr val="FF0000"/>
              </a:buClr>
              <a:buNone/>
              <a:defRPr/>
            </a:pPr>
            <a:endParaRPr lang="en-US" sz="2000" kern="0" dirty="0"/>
          </a:p>
          <a:p>
            <a:pPr marL="990600" lvl="1" indent="-533400" eaLnBrk="0" hangingPunct="0">
              <a:spcBef>
                <a:spcPct val="20000"/>
              </a:spcBef>
              <a:buClr>
                <a:srgbClr val="FF0000"/>
              </a:buClr>
              <a:buNone/>
              <a:defRPr/>
            </a:pPr>
            <a:endParaRPr lang="en-US" sz="100" kern="0" dirty="0"/>
          </a:p>
          <a:p>
            <a:pPr marL="990600" lvl="1" indent="-533400" eaLnBrk="0" hangingPunct="0">
              <a:spcBef>
                <a:spcPct val="20000"/>
              </a:spcBef>
              <a:buClr>
                <a:srgbClr val="FF0000"/>
              </a:buClr>
              <a:buNone/>
              <a:defRPr/>
            </a:pPr>
            <a:endParaRPr lang="en-US" sz="2000" kern="0" dirty="0"/>
          </a:p>
          <a:p>
            <a:pPr marL="990600" lvl="1" indent="-5334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r>
              <a:rPr lang="en-US" sz="2800" i="1" kern="0" dirty="0"/>
              <a:t>Font sizes</a:t>
            </a:r>
            <a:r>
              <a:rPr lang="en-US" sz="2800" kern="0" dirty="0"/>
              <a:t> - point, kerning, leading</a:t>
            </a:r>
          </a:p>
          <a:p>
            <a:pPr marL="990600" lvl="1" indent="-533400" eaLnBrk="0" hangingPunct="0">
              <a:spcBef>
                <a:spcPct val="20000"/>
              </a:spcBef>
              <a:buClr>
                <a:srgbClr val="FF0000"/>
              </a:buClr>
              <a:buNone/>
              <a:defRPr/>
            </a:pPr>
            <a:endParaRPr lang="en-US" sz="2000" kern="0" dirty="0"/>
          </a:p>
          <a:p>
            <a:pPr marL="990600" lvl="1" indent="-533400" eaLnBrk="0" hangingPunct="0">
              <a:spcBef>
                <a:spcPct val="20000"/>
              </a:spcBef>
              <a:buClr>
                <a:srgbClr val="FF0000"/>
              </a:buClr>
              <a:buNone/>
              <a:defRPr/>
            </a:pPr>
            <a:endParaRPr lang="en-US" sz="1050" kern="0" dirty="0"/>
          </a:p>
          <a:p>
            <a:pPr marL="990600" lvl="1" indent="-533400" eaLnBrk="0" hangingPunct="0">
              <a:spcBef>
                <a:spcPct val="20000"/>
              </a:spcBef>
              <a:buClr>
                <a:srgbClr val="FF0000"/>
              </a:buClr>
              <a:buNone/>
              <a:defRPr/>
            </a:pPr>
            <a:endParaRPr lang="en-US" sz="2000" kern="0" dirty="0"/>
          </a:p>
          <a:p>
            <a:pPr marL="990600" lvl="1" indent="-5334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r>
              <a:rPr lang="en-US" sz="2800" i="1" kern="0" dirty="0"/>
              <a:t>Cases</a:t>
            </a:r>
            <a:r>
              <a:rPr lang="en-US" sz="2800" kern="0" dirty="0"/>
              <a:t> – uppercase, lowercase, </a:t>
            </a:r>
            <a:r>
              <a:rPr lang="en-US" sz="2800" kern="0" dirty="0" err="1"/>
              <a:t>intercap</a:t>
            </a:r>
            <a:endParaRPr lang="en-US" sz="2800" kern="0" dirty="0"/>
          </a:p>
          <a:p>
            <a:pPr marL="990600" lvl="1" indent="-533400" eaLnBrk="0" hangingPunct="0">
              <a:spcBef>
                <a:spcPct val="20000"/>
              </a:spcBef>
              <a:buClr>
                <a:srgbClr val="FF0000"/>
              </a:buClr>
              <a:buNone/>
              <a:defRPr/>
            </a:pPr>
            <a:endParaRPr lang="en-US" sz="2000" kern="0" dirty="0"/>
          </a:p>
          <a:p>
            <a:pPr marL="990600" lvl="1" indent="-533400" eaLnBrk="0" hangingPunct="0">
              <a:spcBef>
                <a:spcPct val="20000"/>
              </a:spcBef>
              <a:buClr>
                <a:srgbClr val="FF0000"/>
              </a:buClr>
              <a:buNone/>
              <a:defRPr/>
            </a:pPr>
            <a:endParaRPr lang="en-US" sz="2000" kern="0" dirty="0"/>
          </a:p>
          <a:p>
            <a:pPr marL="990600" lvl="1" indent="-533400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r>
              <a:rPr lang="en-US" sz="2800" i="1" kern="0" dirty="0"/>
              <a:t>Serif versus Sans Serif</a:t>
            </a:r>
            <a:endParaRPr lang="ar-IQ" sz="2800" dirty="0"/>
          </a:p>
        </p:txBody>
      </p:sp>
      <p:pic>
        <p:nvPicPr>
          <p:cNvPr id="4" name="Picture 4" descr="sty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5" y="2193925"/>
            <a:ext cx="284797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ker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25" y="3506788"/>
            <a:ext cx="2809875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ca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4876800"/>
            <a:ext cx="4429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serif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475" y="6015007"/>
            <a:ext cx="1610939" cy="614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san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6015007"/>
            <a:ext cx="1533525" cy="58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472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 Styles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/>
          <a:lstStyle/>
          <a:p>
            <a:pPr marL="342900" indent="-342900" eaLnBrk="0" hangingPunct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r>
              <a:rPr lang="en-GB" sz="3200" kern="0" dirty="0"/>
              <a:t>The technology of font effects in bringing viewer’s attention to content</a:t>
            </a:r>
            <a:r>
              <a:rPr lang="en-GB" sz="3200" kern="0" dirty="0" smtClean="0"/>
              <a:t>:</a:t>
            </a:r>
          </a:p>
          <a:p>
            <a:pPr marL="342900" indent="-342900" eaLnBrk="0" hangingPunct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endParaRPr lang="en-GB" sz="3200" kern="0" dirty="0"/>
          </a:p>
          <a:p>
            <a:pPr marL="742950" lvl="1" indent="-285750" eaLnBrk="0" hangingPunct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r>
              <a:rPr lang="en-GB" sz="3200" kern="0" dirty="0"/>
              <a:t>Case: UPPER and lower cased letter</a:t>
            </a:r>
          </a:p>
          <a:p>
            <a:pPr marL="742950" lvl="1" indent="-285750" eaLnBrk="0" hangingPunct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r>
              <a:rPr lang="en-GB" sz="3200" b="1" kern="0" dirty="0"/>
              <a:t>Bold</a:t>
            </a:r>
            <a:r>
              <a:rPr lang="en-GB" sz="3200" kern="0" dirty="0"/>
              <a:t>, </a:t>
            </a:r>
            <a:r>
              <a:rPr lang="en-GB" sz="3200" i="1" kern="0" dirty="0"/>
              <a:t>Italic</a:t>
            </a:r>
            <a:r>
              <a:rPr lang="en-GB" sz="3200" kern="0" dirty="0"/>
              <a:t>, </a:t>
            </a:r>
            <a:r>
              <a:rPr lang="en-GB" sz="3200" u="sng" kern="0" dirty="0"/>
              <a:t>Underline</a:t>
            </a:r>
            <a:r>
              <a:rPr lang="en-GB" sz="3200" kern="0" dirty="0"/>
              <a:t>, </a:t>
            </a:r>
            <a:r>
              <a:rPr lang="en-GB" sz="3200" kern="0" baseline="30000" dirty="0"/>
              <a:t>superscript</a:t>
            </a:r>
            <a:r>
              <a:rPr lang="en-GB" sz="3200" kern="0" dirty="0"/>
              <a:t> or </a:t>
            </a:r>
            <a:r>
              <a:rPr lang="en-GB" sz="3200" kern="0" baseline="-25000" dirty="0"/>
              <a:t>subscript</a:t>
            </a:r>
          </a:p>
          <a:p>
            <a:pPr marL="742950" lvl="1" indent="-285750" eaLnBrk="0" hangingPunct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r>
              <a:rPr lang="en-GB" sz="4000" b="1" kern="0" dirty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Embossed</a:t>
            </a:r>
            <a:r>
              <a:rPr lang="en-GB" sz="3200" b="1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3200" kern="0" dirty="0"/>
              <a:t>or </a:t>
            </a:r>
            <a:r>
              <a:rPr lang="en-GB" sz="7200" kern="0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Shadow</a:t>
            </a:r>
          </a:p>
          <a:p>
            <a:pPr marL="742950" lvl="1" indent="-285750" eaLnBrk="0" hangingPunct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r>
              <a:rPr lang="en-GB" sz="3200" b="1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GB" sz="3200" b="1" kern="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en-GB" sz="3200" b="1" kern="0" dirty="0">
                <a:solidFill>
                  <a:srgbClr val="CCFF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</a:t>
            </a:r>
            <a:r>
              <a:rPr lang="en-GB" sz="3200" b="1" kern="0" dirty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r>
              <a:rPr lang="en-GB" sz="3200" b="1" kern="0" dirty="0">
                <a:solidFill>
                  <a:srgbClr val="99C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</a:t>
            </a:r>
            <a:r>
              <a:rPr lang="en-GB" sz="3200" b="1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GB" sz="3200" b="1" kern="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 marL="742950" lvl="1" indent="-285750" eaLnBrk="0" hangingPunct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r>
              <a:rPr lang="en-GB" sz="3200" b="1" kern="0" dirty="0">
                <a:solidFill>
                  <a:schemeClr val="bg1"/>
                </a:solidFill>
              </a:rPr>
              <a:t>b</a:t>
            </a:r>
          </a:p>
          <a:p>
            <a:pPr marL="742950" lvl="1" indent="-285750" eaLnBrk="0" hangingPunct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endParaRPr lang="en-GB" sz="2800" b="1" kern="0" dirty="0">
              <a:solidFill>
                <a:schemeClr val="bg1"/>
              </a:solidFill>
            </a:endParaRPr>
          </a:p>
          <a:p>
            <a:pPr marL="342900" indent="-342900" eaLnBrk="0" hangingPunct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n"/>
              <a:defRPr/>
            </a:pPr>
            <a:endParaRPr lang="en-US" sz="2000" kern="0" dirty="0"/>
          </a:p>
          <a:p>
            <a:endParaRPr lang="ar-IQ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412875" y="5181600"/>
            <a:ext cx="1863725" cy="457200"/>
            <a:chOff x="984" y="2496"/>
            <a:chExt cx="1272" cy="288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984" y="2496"/>
              <a:ext cx="12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0000FF"/>
                  </a:solidFill>
                  <a:latin typeface="Tahoma" pitchFamily="34" charset="0"/>
                </a:rPr>
                <a:t> Strikethrough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1073" y="2634"/>
              <a:ext cx="1008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/>
            <a:lstStyle/>
            <a:p>
              <a:endParaRPr lang="ar-IQ"/>
            </a:p>
          </p:txBody>
        </p:sp>
      </p:grpSp>
    </p:spTree>
    <p:extLst>
      <p:ext uri="{BB962C8B-B14F-4D97-AF65-F5344CB8AC3E}">
        <p14:creationId xmlns:p14="http://schemas.microsoft.com/office/powerpoint/2010/main" val="330890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1673"/>
          </a:xfrm>
        </p:spPr>
        <p:txBody>
          <a:bodyPr/>
          <a:lstStyle/>
          <a:p>
            <a:r>
              <a:rPr lang="en-US" dirty="0"/>
              <a:t>Font Sizes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43000"/>
            <a:ext cx="8134350" cy="5033963"/>
          </a:xfrm>
        </p:spPr>
        <p:txBody>
          <a:bodyPr/>
          <a:lstStyle/>
          <a:p>
            <a:r>
              <a:rPr lang="en-US" sz="3200" dirty="0" smtClean="0"/>
              <a:t>Kerning </a:t>
            </a:r>
            <a:r>
              <a:rPr lang="en-US" sz="3200" dirty="0"/>
              <a:t>is the spacing between character </a:t>
            </a:r>
            <a:r>
              <a:rPr lang="en-US" sz="3200" dirty="0" smtClean="0"/>
              <a:t>pairs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Leading </a:t>
            </a:r>
            <a:r>
              <a:rPr lang="en-US" sz="3200" dirty="0"/>
              <a:t>is the space between lines.</a:t>
            </a:r>
          </a:p>
          <a:p>
            <a:endParaRPr lang="ar-IQ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900863" y="1295400"/>
            <a:ext cx="1862137" cy="2057400"/>
            <a:chOff x="2268" y="2256"/>
            <a:chExt cx="1271" cy="1296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854" y="2256"/>
              <a:ext cx="685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GB" sz="12900" b="1">
                  <a:latin typeface="Times New Roman" pitchFamily="18" charset="0"/>
                </a:rPr>
                <a:t>v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268" y="2256"/>
              <a:ext cx="933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GB" sz="12900" b="1" dirty="0">
                  <a:latin typeface="Times New Roman" pitchFamily="18" charset="0"/>
                </a:rPr>
                <a:t>A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74738" y="4248150"/>
            <a:ext cx="6604000" cy="1847850"/>
            <a:chOff x="1074738" y="4324350"/>
            <a:chExt cx="6604000" cy="1847850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2684463" y="4324350"/>
              <a:ext cx="4994275" cy="18478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b">
              <a:spAutoFit/>
              <a:flatTx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en-US" sz="4800" b="1" dirty="0">
                  <a:solidFill>
                    <a:srgbClr val="0066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Reading Line One</a:t>
              </a:r>
            </a:p>
            <a:p>
              <a:pPr algn="ctr">
                <a:lnSpc>
                  <a:spcPct val="120000"/>
                </a:lnSpc>
                <a:defRPr/>
              </a:pPr>
              <a:r>
                <a:rPr lang="en-US" sz="4800" b="1" dirty="0">
                  <a:solidFill>
                    <a:srgbClr val="6699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Reading Line Two</a:t>
              </a:r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1074738" y="5114925"/>
              <a:ext cx="135096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en-GB" sz="2400" b="1" dirty="0"/>
                <a:t>Leading</a:t>
              </a:r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 flipV="1">
              <a:off x="2413000" y="4975225"/>
              <a:ext cx="563563" cy="38100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/>
            <a:lstStyle/>
            <a:p>
              <a:endParaRPr lang="ar-IQ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2413000" y="5356225"/>
              <a:ext cx="563563" cy="38100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b"/>
            <a:lstStyle/>
            <a:p>
              <a:endParaRPr lang="ar-IQ"/>
            </a:p>
          </p:txBody>
        </p:sp>
      </p:grpSp>
    </p:spTree>
    <p:extLst>
      <p:ext uri="{BB962C8B-B14F-4D97-AF65-F5344CB8AC3E}">
        <p14:creationId xmlns:p14="http://schemas.microsoft.com/office/powerpoint/2010/main" val="1240729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382000" cy="218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2200"/>
            <a:ext cx="3603625" cy="326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16525" y="3200400"/>
            <a:ext cx="3154363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3399FF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None/>
              <a:defRPr/>
            </a:pPr>
            <a:endParaRPr lang="en-US" sz="1200" b="1" dirty="0">
              <a:latin typeface="Times New Roman" pitchFamily="18" charset="0"/>
              <a:cs typeface="+mn-cs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None/>
              <a:defRPr/>
            </a:pPr>
            <a:r>
              <a:rPr lang="en-US" sz="2400" b="1" dirty="0">
                <a:latin typeface="Century Gothic" pitchFamily="34" charset="0"/>
                <a:cs typeface="+mn-cs"/>
              </a:rPr>
              <a:t>Century Gothic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None/>
              <a:defRPr/>
            </a:pPr>
            <a:r>
              <a:rPr lang="en-US" sz="2400" b="1" dirty="0">
                <a:latin typeface="Arial" charset="0"/>
                <a:cs typeface="+mn-cs"/>
              </a:rPr>
              <a:t>Arial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None/>
              <a:defRPr/>
            </a:pPr>
            <a:r>
              <a:rPr lang="en-US" sz="2400" b="1" dirty="0">
                <a:latin typeface="Comic Sans MS" pitchFamily="66" charset="0"/>
                <a:cs typeface="+mn-cs"/>
              </a:rPr>
              <a:t>Comic Sans MS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None/>
              <a:defRPr/>
            </a:pPr>
            <a:r>
              <a:rPr lang="en-US" sz="2400" dirty="0">
                <a:latin typeface="Impact" pitchFamily="34" charset="0"/>
                <a:cs typeface="+mn-cs"/>
              </a:rPr>
              <a:t>Impact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Wingdings" pitchFamily="2" charset="2"/>
              <a:buNone/>
              <a:defRPr/>
            </a:pPr>
            <a:r>
              <a:rPr lang="en-US" sz="2400" b="1" dirty="0">
                <a:latin typeface="Tahoma" pitchFamily="34" charset="0"/>
                <a:cs typeface="+mn-cs"/>
              </a:rPr>
              <a:t>Tahoma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216525" y="2438400"/>
            <a:ext cx="3165475" cy="701675"/>
          </a:xfrm>
          <a:prstGeom prst="rect">
            <a:avLst/>
          </a:prstGeom>
          <a:solidFill>
            <a:srgbClr val="0066FF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tx2"/>
                </a:solidFill>
                <a:latin typeface="Tahoma" pitchFamily="34" charset="0"/>
                <a:cs typeface="+mn-cs"/>
              </a:rPr>
              <a:t>Examples of San Serif fonts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5562600"/>
            <a:ext cx="75438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4795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Font Editing and Design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729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some multimedia projects it may be required to create special characters. Using the font editing tools </a:t>
            </a:r>
          </a:p>
          <a:p>
            <a:r>
              <a:rPr lang="en-US" sz="2800" dirty="0" smtClean="0"/>
              <a:t>it is possible to create a special symbols and use it in the entire text. </a:t>
            </a:r>
          </a:p>
          <a:p>
            <a:r>
              <a:rPr lang="en-US" sz="2800" dirty="0"/>
              <a:t>Macromedia </a:t>
            </a:r>
            <a:r>
              <a:rPr lang="en-US" sz="2800" dirty="0" err="1"/>
              <a:t>Fontographer</a:t>
            </a:r>
            <a:r>
              <a:rPr lang="en-US" sz="2800" dirty="0" smtClean="0"/>
              <a:t>. </a:t>
            </a:r>
            <a:r>
              <a:rPr lang="en-US" sz="2800" dirty="0"/>
              <a:t>It is compatible with both Macintosh and Windows platform.</a:t>
            </a:r>
          </a:p>
          <a:p>
            <a:pPr lvl="1"/>
            <a:r>
              <a:rPr lang="en-US" sz="2500" dirty="0"/>
              <a:t>It can be used to develop PostScript, TrueType, and bitmapped fonts.</a:t>
            </a:r>
          </a:p>
          <a:p>
            <a:pPr lvl="1"/>
            <a:r>
              <a:rPr lang="en-US" sz="2500" dirty="0"/>
              <a:t>It can also modify existing typefaces and incorporate PostScript artwork.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Multimedia Building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Any multimedia application consists any or all of the following components:</a:t>
            </a:r>
          </a:p>
          <a:p>
            <a:pPr>
              <a:buNone/>
            </a:pPr>
            <a:r>
              <a:rPr lang="en-US" sz="2800" b="1" dirty="0" smtClean="0"/>
              <a:t>1- Text: </a:t>
            </a:r>
            <a:r>
              <a:rPr lang="en-US" sz="2800" dirty="0" smtClean="0"/>
              <a:t>Text and symbols are very important for communication in any medium. With the recent explosion of the Internet and World Wide Web, text has become more important than ever.</a:t>
            </a:r>
          </a:p>
          <a:p>
            <a:pPr>
              <a:buNone/>
            </a:pPr>
            <a:r>
              <a:rPr lang="en-US" sz="2800" dirty="0" smtClean="0"/>
              <a:t>Web is HTML (Hyper text Markup language) originally designed to display simple text documents on computer screens, with occasional graphic images thrown in as illustrations.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Multimedia Building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7291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b="1" dirty="0" smtClean="0"/>
              <a:t>2- Audio</a:t>
            </a:r>
            <a:r>
              <a:rPr lang="en-US" sz="2800" dirty="0" smtClean="0"/>
              <a:t>: Sound is perhaps the most element of multimedia. It can provide the listening pleasure of music or the ambience of a mood-setting background.</a:t>
            </a:r>
          </a:p>
          <a:p>
            <a:pPr>
              <a:lnSpc>
                <a:spcPct val="150000"/>
              </a:lnSpc>
              <a:buNone/>
            </a:pPr>
            <a:r>
              <a:rPr lang="en-US" sz="2800" b="1" dirty="0" smtClean="0"/>
              <a:t>3- Images</a:t>
            </a:r>
            <a:r>
              <a:rPr lang="en-US" sz="2800" dirty="0" smtClean="0"/>
              <a:t>: play a vital role in a multimedia. It is expressed in the form of still picture, painting or a photograph taken through a digital camera.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Multimedia Building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351338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800" b="1" dirty="0" smtClean="0"/>
              <a:t>4- Animation:</a:t>
            </a:r>
            <a:r>
              <a:rPr lang="en-US" sz="2800" dirty="0" smtClean="0"/>
              <a:t> Animation is the rapid display of a sequence of images of 2-D artwork in order to create an illusion of movement</a:t>
            </a:r>
            <a:r>
              <a:rPr lang="en-US" sz="2400" dirty="0" smtClean="0"/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4" name="Picture 3" descr="thumb_baby_08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3429000"/>
            <a:ext cx="2514600" cy="2564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Multimedia Building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200" b="1" dirty="0" smtClean="0"/>
              <a:t>5- Video</a:t>
            </a:r>
            <a:r>
              <a:rPr lang="en-US" sz="3200" dirty="0" smtClean="0"/>
              <a:t>: Digital video has supplanted analog video as the method of choice for making video for multimedia use.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2726"/>
            <a:ext cx="7886700" cy="930274"/>
          </a:xfrm>
        </p:spPr>
        <p:txBody>
          <a:bodyPr/>
          <a:lstStyle/>
          <a:p>
            <a:r>
              <a:rPr lang="en-US" dirty="0"/>
              <a:t>Text in </a:t>
            </a:r>
            <a:r>
              <a:rPr lang="en-US" dirty="0" smtClean="0"/>
              <a:t>Multimedia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0"/>
            <a:ext cx="7886700" cy="4729163"/>
          </a:xfrm>
        </p:spPr>
        <p:txBody>
          <a:bodyPr>
            <a:normAutofit/>
          </a:bodyPr>
          <a:lstStyle/>
          <a:p>
            <a:r>
              <a:rPr lang="en-US" sz="3200" dirty="0"/>
              <a:t>Words and symbols in any form, spoken or written, are the most common means of communication.</a:t>
            </a:r>
            <a:r>
              <a:rPr lang="en-GB" sz="3200" dirty="0"/>
              <a:t> </a:t>
            </a:r>
          </a:p>
          <a:p>
            <a:r>
              <a:rPr lang="en-GB" sz="3200" dirty="0"/>
              <a:t>Texts in the form of words, sentences and paragraphs is used to communicate thoughts, ideas and facts in nearly every aspect of our lives.</a:t>
            </a:r>
          </a:p>
          <a:p>
            <a:r>
              <a:rPr lang="en-US" sz="3200" dirty="0"/>
              <a:t>Text is a vital element of multimedia menus, navigation systems, and content</a:t>
            </a:r>
            <a:r>
              <a:rPr lang="en-US" sz="3200" dirty="0" smtClean="0"/>
              <a:t>.</a:t>
            </a:r>
          </a:p>
          <a:p>
            <a:endParaRPr lang="en-US" sz="2800" dirty="0"/>
          </a:p>
          <a:p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13992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in Multimedia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Proper use of text and words in multimedia presentation will help the content developer to communicate the idea and message to the user, even a menu text is accompanied by a single action such as mouse click, keystroke or finger pressed in the monitor (in case of a touch screen).</a:t>
            </a:r>
            <a:r>
              <a:rPr lang="en-US" sz="2400" dirty="0"/>
              <a:t> </a:t>
            </a:r>
          </a:p>
          <a:p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082111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854074"/>
          </a:xfrm>
        </p:spPr>
        <p:txBody>
          <a:bodyPr/>
          <a:lstStyle/>
          <a:p>
            <a:r>
              <a:rPr lang="en-US" dirty="0" smtClean="0"/>
              <a:t>Text in Multimedia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3124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600" dirty="0"/>
              <a:t>Multimedia products depends on text for many things: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GB" sz="2600" dirty="0"/>
              <a:t>to explain how the application work.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GB" sz="2600" dirty="0"/>
              <a:t>to guide the user in navigating through the application.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GB" sz="2600" dirty="0"/>
              <a:t>deliver the information for which the application was designed.</a:t>
            </a:r>
          </a:p>
        </p:txBody>
      </p:sp>
      <p:pic>
        <p:nvPicPr>
          <p:cNvPr id="4" name="Picture 4" descr="C:\Documents and Settings\Administrator\Desktop\smm2005\demo\CH03\ym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962400"/>
            <a:ext cx="532014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/>
          <a:lstStyle/>
          <a:p>
            <a:r>
              <a:rPr lang="en-US" dirty="0"/>
              <a:t>What is Text?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49577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400" dirty="0"/>
              <a:t>Based on creating letters, numbers and special characters.</a:t>
            </a:r>
          </a:p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GB" sz="2400" dirty="0"/>
              <a:t>Text elements can be categories into: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GB" sz="2400" dirty="0"/>
              <a:t>Alphabet characters : A – </a:t>
            </a:r>
            <a:r>
              <a:rPr lang="en-GB" sz="2400" dirty="0">
                <a:sym typeface="Wingdings" pitchFamily="2" charset="2"/>
              </a:rPr>
              <a:t>Z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GB" sz="2400" dirty="0"/>
              <a:t>Numbers : 0 – 9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GB" sz="2400" dirty="0"/>
              <a:t>Special characters : </a:t>
            </a:r>
            <a:r>
              <a:rPr lang="en-GB" sz="2400" b="1" dirty="0"/>
              <a:t>Punctuation</a:t>
            </a:r>
            <a:r>
              <a:rPr lang="en-GB" sz="2400" dirty="0"/>
              <a:t> [. , ; ‘ …] , </a:t>
            </a:r>
            <a:r>
              <a:rPr lang="en-GB" sz="2400" b="1" dirty="0"/>
              <a:t>Sign or Symbols</a:t>
            </a:r>
            <a:r>
              <a:rPr lang="en-GB" sz="2400" dirty="0"/>
              <a:t> [* &amp; ^ % $ £ ! /\ ~ # @ .…]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GB" sz="2400" dirty="0"/>
              <a:t>Also known </a:t>
            </a:r>
            <a:r>
              <a:rPr lang="en-GB" sz="2400" b="1" dirty="0"/>
              <a:t>Character Sets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GB" sz="2400" dirty="0"/>
              <a:t>May also include special </a:t>
            </a:r>
            <a:r>
              <a:rPr lang="en-GB" sz="2400" b="1" dirty="0"/>
              <a:t>icon </a:t>
            </a:r>
            <a:r>
              <a:rPr lang="en-GB" sz="2400" dirty="0"/>
              <a:t>or </a:t>
            </a:r>
            <a:r>
              <a:rPr lang="en-GB" sz="2400" b="1" dirty="0"/>
              <a:t>drawing symbols</a:t>
            </a:r>
            <a:r>
              <a:rPr lang="en-GB" sz="2400" dirty="0"/>
              <a:t>, </a:t>
            </a:r>
            <a:r>
              <a:rPr lang="en-GB" sz="2400" b="1" dirty="0"/>
              <a:t>mathematical symbols</a:t>
            </a:r>
            <a:r>
              <a:rPr lang="en-GB" sz="2400" dirty="0"/>
              <a:t>, </a:t>
            </a:r>
            <a:r>
              <a:rPr lang="en-GB" sz="2400" b="1" dirty="0"/>
              <a:t>Greek Letter </a:t>
            </a:r>
            <a:r>
              <a:rPr lang="en-GB" sz="2400" dirty="0"/>
              <a:t>etc.</a:t>
            </a:r>
          </a:p>
        </p:txBody>
      </p:sp>
      <p:pic>
        <p:nvPicPr>
          <p:cNvPr id="4" name="Picture 4" descr="C:\Documents and Settings\Administrator\Desktop\smm2005\demo\CH03\simb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943600"/>
            <a:ext cx="49530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</TotalTime>
  <Words>816</Words>
  <Application>Microsoft Office PowerPoint</Application>
  <PresentationFormat>On-screen Show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Multimedia System</vt:lpstr>
      <vt:lpstr>Multimedia Building Blocks</vt:lpstr>
      <vt:lpstr>Multimedia Building Blocks</vt:lpstr>
      <vt:lpstr>Multimedia Building Blocks</vt:lpstr>
      <vt:lpstr>Multimedia Building Blocks</vt:lpstr>
      <vt:lpstr>Text in Multimedia </vt:lpstr>
      <vt:lpstr>Text in Multimedia </vt:lpstr>
      <vt:lpstr>Text in Multimedia</vt:lpstr>
      <vt:lpstr>What is Text?</vt:lpstr>
      <vt:lpstr>Fonts and Faces</vt:lpstr>
      <vt:lpstr>Fonts and Faces</vt:lpstr>
      <vt:lpstr>Fonts and Faces</vt:lpstr>
      <vt:lpstr>PowerPoint Presentation</vt:lpstr>
      <vt:lpstr>Font Styles</vt:lpstr>
      <vt:lpstr>Font Sizes </vt:lpstr>
      <vt:lpstr>PowerPoint Presentation</vt:lpstr>
      <vt:lpstr>Font Editing and Design tools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IB_1</cp:lastModifiedBy>
  <cp:revision>51</cp:revision>
  <cp:lastPrinted>2015-11-05T08:12:13Z</cp:lastPrinted>
  <dcterms:created xsi:type="dcterms:W3CDTF">2006-08-16T00:00:00Z</dcterms:created>
  <dcterms:modified xsi:type="dcterms:W3CDTF">2018-10-22T05:51:02Z</dcterms:modified>
</cp:coreProperties>
</file>