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74" r:id="rId5"/>
    <p:sldId id="275" r:id="rId6"/>
    <p:sldId id="259" r:id="rId7"/>
    <p:sldId id="267" r:id="rId8"/>
    <p:sldId id="265" r:id="rId9"/>
    <p:sldId id="276" r:id="rId10"/>
    <p:sldId id="268" r:id="rId11"/>
    <p:sldId id="269" r:id="rId12"/>
    <p:sldId id="272" r:id="rId13"/>
    <p:sldId id="271" r:id="rId14"/>
    <p:sldId id="273" r:id="rId15"/>
    <p:sldId id="260" r:id="rId16"/>
    <p:sldId id="278" r:id="rId17"/>
    <p:sldId id="277" r:id="rId18"/>
    <p:sldId id="261" r:id="rId19"/>
    <p:sldId id="279" r:id="rId20"/>
    <p:sldId id="280" r:id="rId21"/>
    <p:sldId id="266"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10/31/2018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ileinfo.com/extension/eps" TargetMode="External"/><Relationship Id="rId2" Type="http://schemas.openxmlformats.org/officeDocument/2006/relationships/hyperlink" Target="http://www.fileinfo.com/extension/ai"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fileinfo.com/extension/drw" TargetMode="External"/><Relationship Id="rId4" Type="http://schemas.openxmlformats.org/officeDocument/2006/relationships/hyperlink" Target="http://www.fileinfo.com/extension/sv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Assist. Lecturer</a:t>
            </a:r>
          </a:p>
          <a:p>
            <a:r>
              <a:rPr lang="en-US" dirty="0" err="1" smtClean="0"/>
              <a:t>Safeen</a:t>
            </a:r>
            <a:r>
              <a:rPr lang="en-US" dirty="0" smtClean="0"/>
              <a:t> H. </a:t>
            </a:r>
            <a:r>
              <a:rPr lang="en-US" dirty="0" err="1" smtClean="0"/>
              <a:t>Rasool</a:t>
            </a:r>
            <a:endParaRPr lang="en-US" dirty="0" smtClean="0"/>
          </a:p>
          <a:p>
            <a:r>
              <a:rPr lang="en-US" dirty="0" smtClean="0"/>
              <a:t>Collage of SCIENCE </a:t>
            </a:r>
          </a:p>
          <a:p>
            <a:r>
              <a:rPr lang="en-US" dirty="0" smtClean="0"/>
              <a:t>Information technology </a:t>
            </a:r>
            <a:r>
              <a:rPr lang="en-US" dirty="0" smtClean="0"/>
              <a:t>Dept</a:t>
            </a:r>
            <a:r>
              <a:rPr lang="en-US" dirty="0" smtClean="0"/>
              <a:t>.</a:t>
            </a:r>
            <a:endParaRPr lang="en-US" dirty="0"/>
          </a:p>
        </p:txBody>
      </p:sp>
      <p:sp>
        <p:nvSpPr>
          <p:cNvPr id="2" name="Title 1"/>
          <p:cNvSpPr>
            <a:spLocks noGrp="1"/>
          </p:cNvSpPr>
          <p:nvPr>
            <p:ph type="ctrTitle"/>
          </p:nvPr>
        </p:nvSpPr>
        <p:spPr/>
        <p:txBody>
          <a:bodyPr/>
          <a:lstStyle/>
          <a:p>
            <a:r>
              <a:rPr lang="en-US" dirty="0" smtClean="0"/>
              <a:t>Multimedia System</a:t>
            </a:r>
            <a:br>
              <a:rPr lang="en-US" dirty="0" smtClean="0"/>
            </a:br>
            <a:r>
              <a:rPr lang="en-US" dirty="0" smtClean="0"/>
              <a:t>Image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a:t>
            </a:r>
            <a:endParaRPr lang="ar-EG" dirty="0"/>
          </a:p>
        </p:txBody>
      </p:sp>
      <p:sp>
        <p:nvSpPr>
          <p:cNvPr id="3" name="Content Placeholder 2"/>
          <p:cNvSpPr>
            <a:spLocks noGrp="1"/>
          </p:cNvSpPr>
          <p:nvPr>
            <p:ph sz="quarter" idx="1"/>
          </p:nvPr>
        </p:nvSpPr>
        <p:spPr/>
        <p:txBody>
          <a:bodyPr/>
          <a:lstStyle/>
          <a:p>
            <a:pPr algn="l" rtl="0"/>
            <a:r>
              <a:rPr lang="en-US" dirty="0" smtClean="0"/>
              <a:t>A color is created as a combination of four 8-bit values. The first value is referred to as alpha but it is mostly used internally. The second is called red. The third is called green. The fourth is called blue:</a:t>
            </a:r>
            <a:endParaRPr lang="ar-EG" dirty="0"/>
          </a:p>
        </p:txBody>
      </p:sp>
      <p:pic>
        <p:nvPicPr>
          <p:cNvPr id="6" name="Picture 2"/>
          <p:cNvPicPr>
            <a:picLocks noChangeAspect="1" noChangeArrowheads="1"/>
          </p:cNvPicPr>
          <p:nvPr/>
        </p:nvPicPr>
        <p:blipFill>
          <a:blip r:embed="rId2"/>
          <a:srcRect/>
          <a:stretch>
            <a:fillRect/>
          </a:stretch>
        </p:blipFill>
        <p:spPr bwMode="auto">
          <a:xfrm>
            <a:off x="1219200" y="3505199"/>
            <a:ext cx="6172200" cy="23615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a:t>
            </a:r>
            <a:endParaRPr lang="ar-EG" dirty="0"/>
          </a:p>
        </p:txBody>
      </p:sp>
      <p:sp>
        <p:nvSpPr>
          <p:cNvPr id="3" name="Content Placeholder 2"/>
          <p:cNvSpPr>
            <a:spLocks noGrp="1"/>
          </p:cNvSpPr>
          <p:nvPr>
            <p:ph sz="quarter" idx="1"/>
          </p:nvPr>
        </p:nvSpPr>
        <p:spPr/>
        <p:txBody>
          <a:bodyPr/>
          <a:lstStyle/>
          <a:p>
            <a:pPr algn="l" rtl="0"/>
            <a:r>
              <a:rPr lang="en-US" dirty="0" smtClean="0"/>
              <a:t>Therefore, each number can have a value that ranges from 0 to 255 in the decimal system. The alpha section is reserved for the operating system. The other three numbers are combined to produce a single value as follows:</a:t>
            </a:r>
          </a:p>
          <a:p>
            <a:pPr algn="l" rtl="0"/>
            <a:endParaRPr lang="en-US" dirty="0" smtClean="0"/>
          </a:p>
          <a:p>
            <a:pPr algn="l" rtl="0"/>
            <a:endParaRPr lang="en-US" dirty="0" smtClean="0"/>
          </a:p>
          <a:p>
            <a:pPr algn="l" rtl="0"/>
            <a:r>
              <a:rPr lang="en-US" dirty="0" smtClean="0"/>
              <a:t>Converted to decimal, this number has a value of  255 * 255 * 255 = 16581375. This means that we can have approximately 16 million colors available.</a:t>
            </a:r>
          </a:p>
          <a:p>
            <a:pPr algn="l" rtl="0"/>
            <a:endParaRPr lang="ar-EG" dirty="0"/>
          </a:p>
        </p:txBody>
      </p:sp>
      <p:pic>
        <p:nvPicPr>
          <p:cNvPr id="3074" name="Picture 2"/>
          <p:cNvPicPr>
            <a:picLocks noChangeAspect="1" noChangeArrowheads="1"/>
          </p:cNvPicPr>
          <p:nvPr/>
        </p:nvPicPr>
        <p:blipFill>
          <a:blip r:embed="rId2"/>
          <a:srcRect/>
          <a:stretch>
            <a:fillRect/>
          </a:stretch>
        </p:blipFill>
        <p:spPr bwMode="auto">
          <a:xfrm>
            <a:off x="173604" y="3578088"/>
            <a:ext cx="8778240" cy="1066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Color Depth</a:t>
            </a:r>
            <a:endParaRPr lang="ar-EG" dirty="0"/>
          </a:p>
        </p:txBody>
      </p:sp>
      <p:sp>
        <p:nvSpPr>
          <p:cNvPr id="3" name="Content Placeholder 2"/>
          <p:cNvSpPr>
            <a:spLocks noGrp="1"/>
          </p:cNvSpPr>
          <p:nvPr>
            <p:ph sz="quarter" idx="1"/>
          </p:nvPr>
        </p:nvSpPr>
        <p:spPr/>
        <p:txBody>
          <a:bodyPr/>
          <a:lstStyle/>
          <a:p>
            <a:pPr algn="l" rtl="0"/>
            <a:r>
              <a:rPr lang="en-US" dirty="0" smtClean="0"/>
              <a:t>The combination of the display modes supported by your graphics adapter and the color capability of your monitor determine how many colors it displays. For example, a display that operates in </a:t>
            </a:r>
            <a:r>
              <a:rPr lang="en-US" dirty="0" err="1" smtClean="0"/>
              <a:t>SuperVGA</a:t>
            </a:r>
            <a:r>
              <a:rPr lang="en-US" dirty="0" smtClean="0"/>
              <a:t> (SVGA) mode can display up to 16,777,216 (usually rounded to 16.8 million) colors because it can process a 24-bit-long description of a pixel. The number of bits used to describe a pixel is known as its bit depth.</a:t>
            </a:r>
          </a:p>
          <a:p>
            <a:pPr algn="l" rtl="0"/>
            <a:endParaRPr lang="ar-E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 Depth</a:t>
            </a:r>
            <a:endParaRPr lang="ar-EG" dirty="0"/>
          </a:p>
        </p:txBody>
      </p:sp>
      <p:sp>
        <p:nvSpPr>
          <p:cNvPr id="3" name="Content Placeholder 2"/>
          <p:cNvSpPr>
            <a:spLocks noGrp="1"/>
          </p:cNvSpPr>
          <p:nvPr>
            <p:ph sz="quarter" idx="1"/>
          </p:nvPr>
        </p:nvSpPr>
        <p:spPr/>
        <p:txBody>
          <a:bodyPr>
            <a:normAutofit fontScale="92500" lnSpcReduction="10000"/>
          </a:bodyPr>
          <a:lstStyle/>
          <a:p>
            <a:pPr algn="l" rtl="0"/>
            <a:r>
              <a:rPr lang="en-US" b="1" dirty="0" smtClean="0"/>
              <a:t>Bit-Depth 1</a:t>
            </a:r>
          </a:p>
          <a:p>
            <a:pPr algn="l" rtl="0"/>
            <a:r>
              <a:rPr lang="en-US" dirty="0" smtClean="0"/>
              <a:t>Colors: 2 (monochrome)</a:t>
            </a:r>
          </a:p>
          <a:p>
            <a:pPr algn="l" rtl="0"/>
            <a:r>
              <a:rPr lang="en-US" b="1" dirty="0" smtClean="0"/>
              <a:t>Bit-Depth 2</a:t>
            </a:r>
          </a:p>
          <a:p>
            <a:pPr algn="l" rtl="0"/>
            <a:r>
              <a:rPr lang="en-US" dirty="0" smtClean="0"/>
              <a:t>Colors: 4 (CGA)</a:t>
            </a:r>
          </a:p>
          <a:p>
            <a:pPr algn="l" rtl="0"/>
            <a:r>
              <a:rPr lang="en-US" b="1" dirty="0" smtClean="0"/>
              <a:t>Bit-Depth 4</a:t>
            </a:r>
          </a:p>
          <a:p>
            <a:pPr algn="l" rtl="0"/>
            <a:r>
              <a:rPr lang="en-US" dirty="0" smtClean="0"/>
              <a:t>Colors: 16 (EGA)</a:t>
            </a:r>
          </a:p>
          <a:p>
            <a:pPr algn="l" rtl="0"/>
            <a:r>
              <a:rPr lang="en-US" b="1" dirty="0" smtClean="0"/>
              <a:t>Bit-Depth 8</a:t>
            </a:r>
          </a:p>
          <a:p>
            <a:pPr algn="l" rtl="0"/>
            <a:r>
              <a:rPr lang="en-US" dirty="0" smtClean="0"/>
              <a:t>Colors: 256 (VGA)</a:t>
            </a:r>
          </a:p>
          <a:p>
            <a:pPr algn="l" rtl="0"/>
            <a:r>
              <a:rPr lang="en-US" b="1" dirty="0" smtClean="0"/>
              <a:t>Bit-Depth 16</a:t>
            </a:r>
          </a:p>
          <a:p>
            <a:pPr algn="l" rtl="0"/>
            <a:r>
              <a:rPr lang="en-US" dirty="0" smtClean="0"/>
              <a:t>Colors: 65,536 (High Color, XGA)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 Depth</a:t>
            </a:r>
            <a:endParaRPr lang="ar-EG" dirty="0"/>
          </a:p>
        </p:txBody>
      </p:sp>
      <p:sp>
        <p:nvSpPr>
          <p:cNvPr id="3" name="Content Placeholder 2"/>
          <p:cNvSpPr>
            <a:spLocks noGrp="1"/>
          </p:cNvSpPr>
          <p:nvPr>
            <p:ph sz="quarter" idx="1"/>
          </p:nvPr>
        </p:nvSpPr>
        <p:spPr/>
        <p:txBody>
          <a:bodyPr>
            <a:normAutofit/>
          </a:bodyPr>
          <a:lstStyle/>
          <a:p>
            <a:pPr algn="l" rtl="0"/>
            <a:r>
              <a:rPr lang="en-US" b="1" dirty="0" smtClean="0"/>
              <a:t>Bit-Depth 24</a:t>
            </a:r>
          </a:p>
          <a:p>
            <a:pPr algn="l" rtl="0"/>
            <a:r>
              <a:rPr lang="en-US" dirty="0" smtClean="0"/>
              <a:t>Colors: 16,777,216 (True Color, SVGA)</a:t>
            </a:r>
          </a:p>
          <a:p>
            <a:pPr algn="l" rtl="0"/>
            <a:r>
              <a:rPr lang="en-US" b="1" dirty="0" smtClean="0"/>
              <a:t>Bit-Depth 32</a:t>
            </a:r>
          </a:p>
          <a:p>
            <a:pPr algn="l" rtl="0"/>
            <a:r>
              <a:rPr lang="en-US" dirty="0" smtClean="0"/>
              <a:t>Colors: 16,777,216 (True Color + Alpha Channel)</a:t>
            </a:r>
          </a:p>
          <a:p>
            <a:pPr algn="l" rtl="0"/>
            <a:r>
              <a:rPr lang="en-US" dirty="0" smtClean="0"/>
              <a:t>Notice that the last entry is for 32 bits. This is a special graphics mode used by digital video, animation and video games to achieve certain effects.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Captured Image Format</a:t>
            </a:r>
            <a:endParaRPr lang="ar-EG" dirty="0"/>
          </a:p>
        </p:txBody>
      </p:sp>
      <p:sp>
        <p:nvSpPr>
          <p:cNvPr id="3" name="Content Placeholder 2"/>
          <p:cNvSpPr>
            <a:spLocks noGrp="1"/>
          </p:cNvSpPr>
          <p:nvPr>
            <p:ph sz="quarter" idx="1"/>
          </p:nvPr>
        </p:nvSpPr>
        <p:spPr/>
        <p:txBody>
          <a:bodyPr/>
          <a:lstStyle/>
          <a:p>
            <a:pPr algn="l" rtl="0"/>
            <a:r>
              <a:rPr lang="en-US" dirty="0" smtClean="0"/>
              <a:t>The image format is specified by two main parameters: </a:t>
            </a:r>
          </a:p>
          <a:p>
            <a:pPr algn="l" rtl="0"/>
            <a:r>
              <a:rPr lang="en-US" dirty="0" smtClean="0"/>
              <a:t>spatial resolution, which is specified as pixels x pixels (e.g. 640 x 480)</a:t>
            </a:r>
          </a:p>
          <a:p>
            <a:pPr algn="l" rtl="0"/>
            <a:r>
              <a:rPr lang="en-US" dirty="0" smtClean="0"/>
              <a:t>color encoding, which is specified by bits per pixel. Both parameter values depend on hardware and software for input/output of images.</a:t>
            </a:r>
            <a:endParaRPr lang="ar-E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Depth </a:t>
            </a:r>
            <a:endParaRPr lang="en-US" dirty="0"/>
          </a:p>
        </p:txBody>
      </p:sp>
      <p:sp>
        <p:nvSpPr>
          <p:cNvPr id="3" name="Content Placeholder 2"/>
          <p:cNvSpPr>
            <a:spLocks noGrp="1"/>
          </p:cNvSpPr>
          <p:nvPr>
            <p:ph sz="quarter" idx="1"/>
          </p:nvPr>
        </p:nvSpPr>
        <p:spPr/>
        <p:txBody>
          <a:bodyPr/>
          <a:lstStyle/>
          <a:p>
            <a:pPr algn="l" rtl="0"/>
            <a:r>
              <a:rPr lang="en-US" dirty="0"/>
              <a:t>The resolution of an image tells you </a:t>
            </a:r>
            <a:r>
              <a:rPr lang="en-US" dirty="0" smtClean="0"/>
              <a:t>how small </a:t>
            </a:r>
            <a:r>
              <a:rPr lang="en-US" dirty="0"/>
              <a:t>and densely packed the pixels are. </a:t>
            </a:r>
            <a:endParaRPr lang="en-US" dirty="0" smtClean="0"/>
          </a:p>
          <a:p>
            <a:pPr algn="l" rtl="0"/>
            <a:r>
              <a:rPr lang="en-US" dirty="0" smtClean="0"/>
              <a:t>It tells </a:t>
            </a:r>
            <a:r>
              <a:rPr lang="en-US" dirty="0"/>
              <a:t>you how many pixels you have </a:t>
            </a:r>
            <a:r>
              <a:rPr lang="en-US" dirty="0" smtClean="0"/>
              <a:t>per inch.</a:t>
            </a:r>
          </a:p>
          <a:p>
            <a:pPr algn="l" rtl="0"/>
            <a:r>
              <a:rPr lang="en-US" dirty="0"/>
              <a:t>The higher </a:t>
            </a:r>
            <a:r>
              <a:rPr lang="en-US" dirty="0" smtClean="0"/>
              <a:t>resolution means </a:t>
            </a:r>
            <a:r>
              <a:rPr lang="en-US" dirty="0"/>
              <a:t>sharper </a:t>
            </a:r>
            <a:r>
              <a:rPr lang="en-US" dirty="0" smtClean="0"/>
              <a:t>images look.</a:t>
            </a:r>
          </a:p>
          <a:p>
            <a:pPr algn="l" rtl="0"/>
            <a:r>
              <a:rPr lang="en-US" dirty="0" smtClean="0"/>
              <a:t>Monitors </a:t>
            </a:r>
            <a:r>
              <a:rPr lang="en-US" dirty="0"/>
              <a:t>only </a:t>
            </a:r>
            <a:r>
              <a:rPr lang="en-US" dirty="0" smtClean="0"/>
              <a:t>have about </a:t>
            </a:r>
            <a:r>
              <a:rPr lang="en-US" dirty="0"/>
              <a:t>72 screen pixels per inch so any </a:t>
            </a:r>
            <a:r>
              <a:rPr lang="en-US" dirty="0" smtClean="0"/>
              <a:t>resolution above </a:t>
            </a:r>
            <a:r>
              <a:rPr lang="en-US" dirty="0"/>
              <a:t>72 won’t look any </a:t>
            </a:r>
            <a:r>
              <a:rPr lang="en-US" dirty="0" smtClean="0"/>
              <a:t>sharper on a computer screen (for printing 300 is best).</a:t>
            </a:r>
            <a:endParaRPr lang="en-US" dirty="0"/>
          </a:p>
          <a:p>
            <a:pPr algn="l" rtl="0"/>
            <a:r>
              <a:rPr lang="en-US" dirty="0" smtClean="0"/>
              <a:t>Most </a:t>
            </a:r>
            <a:r>
              <a:rPr lang="en-US" dirty="0"/>
              <a:t>web graphics have a resolution of 72 </a:t>
            </a:r>
            <a:r>
              <a:rPr lang="en-US" dirty="0" smtClean="0"/>
              <a:t>pixels per </a:t>
            </a:r>
            <a:r>
              <a:rPr lang="en-US" dirty="0"/>
              <a:t>inch.</a:t>
            </a:r>
          </a:p>
          <a:p>
            <a:pPr algn="l" rtl="0"/>
            <a:endParaRPr lang="en-US" dirty="0"/>
          </a:p>
          <a:p>
            <a:pPr algn="l" rtl="0"/>
            <a:endParaRPr lang="en-US" dirty="0"/>
          </a:p>
        </p:txBody>
      </p:sp>
    </p:spTree>
    <p:extLst>
      <p:ext uri="{BB962C8B-B14F-4D97-AF65-F5344CB8AC3E}">
        <p14:creationId xmlns:p14="http://schemas.microsoft.com/office/powerpoint/2010/main" val="371956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Depth</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97" y="1676400"/>
            <a:ext cx="823944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4025537"/>
            <a:ext cx="4884345" cy="234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13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Making Still Images</a:t>
            </a:r>
            <a:endParaRPr lang="ar-EG" dirty="0"/>
          </a:p>
        </p:txBody>
      </p:sp>
      <p:sp>
        <p:nvSpPr>
          <p:cNvPr id="3" name="Content Placeholder 2"/>
          <p:cNvSpPr>
            <a:spLocks noGrp="1"/>
          </p:cNvSpPr>
          <p:nvPr>
            <p:ph sz="quarter" idx="1"/>
          </p:nvPr>
        </p:nvSpPr>
        <p:spPr/>
        <p:txBody>
          <a:bodyPr>
            <a:normAutofit/>
          </a:bodyPr>
          <a:lstStyle/>
          <a:p>
            <a:pPr algn="l" rtl="0"/>
            <a:r>
              <a:rPr lang="en-US" dirty="0" smtClean="0"/>
              <a:t>Images </a:t>
            </a:r>
            <a:r>
              <a:rPr lang="en-US" dirty="0"/>
              <a:t>are generated by the computer in two ways: </a:t>
            </a:r>
          </a:p>
          <a:p>
            <a:pPr algn="l" rtl="0"/>
            <a:r>
              <a:rPr lang="en-US" dirty="0"/>
              <a:t>as </a:t>
            </a:r>
            <a:r>
              <a:rPr lang="en-US" b="1" i="1" dirty="0"/>
              <a:t>bitmap </a:t>
            </a:r>
            <a:r>
              <a:rPr lang="en-US" i="1" dirty="0"/>
              <a:t>(or paint graphics) </a:t>
            </a:r>
            <a:r>
              <a:rPr lang="en-US" dirty="0"/>
              <a:t>are used for photo-realistic </a:t>
            </a:r>
            <a:r>
              <a:rPr lang="en-US" dirty="0" smtClean="0"/>
              <a:t>images. </a:t>
            </a:r>
            <a:r>
              <a:rPr lang="en-US" dirty="0"/>
              <a:t>Pixel-based graphics are commonly known as bitmap graphics or raster images.</a:t>
            </a:r>
            <a:endParaRPr lang="en-US" i="1" dirty="0"/>
          </a:p>
          <a:p>
            <a:pPr algn="l" rtl="0"/>
            <a:r>
              <a:rPr lang="en-US" i="1" dirty="0"/>
              <a:t>as </a:t>
            </a:r>
            <a:r>
              <a:rPr lang="en-US" b="1" i="1" dirty="0"/>
              <a:t>vector-drawn</a:t>
            </a:r>
            <a:r>
              <a:rPr lang="en-US" i="1" dirty="0"/>
              <a:t> (or just plain drawn) graphics. </a:t>
            </a:r>
            <a:r>
              <a:rPr lang="en-US" dirty="0"/>
              <a:t>are used for lines, boxes, circles, polygons, and other graphic shapes that can be mathematically expressed in angles, coordinates, and distances</a:t>
            </a:r>
            <a:r>
              <a:rPr lang="en-US" dirty="0" smtClean="0"/>
              <a:t>.</a:t>
            </a:r>
            <a:endParaRPr lang="ar-E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 y="50074"/>
            <a:ext cx="8229600" cy="4525963"/>
          </a:xfrm>
        </p:spPr>
        <p:txBody>
          <a:bodyPr/>
          <a:lstStyle/>
          <a:p>
            <a:pPr algn="l" rtl="0"/>
            <a:r>
              <a:rPr lang="en-US" dirty="0" smtClean="0"/>
              <a:t>Many Flash animations also use vector graphics, since they scale better and typically take up less space than bitmap images.</a:t>
            </a:r>
          </a:p>
          <a:p>
            <a:r>
              <a:rPr lang="fr-FR" b="1" dirty="0" smtClean="0"/>
              <a:t>File extensions: </a:t>
            </a:r>
            <a:r>
              <a:rPr lang="fr-FR" b="1" dirty="0" smtClean="0">
                <a:hlinkClick r:id="rId2"/>
              </a:rPr>
              <a:t>.AI</a:t>
            </a:r>
            <a:r>
              <a:rPr lang="fr-FR" b="1" dirty="0" smtClean="0"/>
              <a:t>, </a:t>
            </a:r>
            <a:r>
              <a:rPr lang="fr-FR" b="1" dirty="0" smtClean="0">
                <a:hlinkClick r:id="rId3"/>
              </a:rPr>
              <a:t>.EPS</a:t>
            </a:r>
            <a:r>
              <a:rPr lang="fr-FR" b="1" dirty="0" smtClean="0"/>
              <a:t>, </a:t>
            </a:r>
            <a:r>
              <a:rPr lang="fr-FR" b="1" dirty="0" smtClean="0">
                <a:hlinkClick r:id="rId4"/>
              </a:rPr>
              <a:t>.SVG</a:t>
            </a:r>
            <a:r>
              <a:rPr lang="fr-FR" b="1" dirty="0" smtClean="0"/>
              <a:t>, </a:t>
            </a:r>
            <a:r>
              <a:rPr lang="fr-FR" b="1" dirty="0" smtClean="0">
                <a:hlinkClick r:id="rId5"/>
              </a:rPr>
              <a:t>.DRW</a:t>
            </a:r>
            <a:endParaRPr lang="ar-EG" dirty="0"/>
          </a:p>
        </p:txBody>
      </p:sp>
      <p:pic>
        <p:nvPicPr>
          <p:cNvPr id="2051" name="Picture 3"/>
          <p:cNvPicPr>
            <a:picLocks noChangeAspect="1" noChangeArrowheads="1"/>
          </p:cNvPicPr>
          <p:nvPr/>
        </p:nvPicPr>
        <p:blipFill>
          <a:blip r:embed="rId6"/>
          <a:srcRect/>
          <a:stretch>
            <a:fillRect/>
          </a:stretch>
        </p:blipFill>
        <p:spPr bwMode="auto">
          <a:xfrm>
            <a:off x="1676400" y="1981199"/>
            <a:ext cx="5029200" cy="4757875"/>
          </a:xfrm>
          <a:prstGeom prst="rect">
            <a:avLst/>
          </a:prstGeom>
          <a:noFill/>
          <a:ln w="9525">
            <a:noFill/>
            <a:miter lim="800000"/>
            <a:headEnd/>
            <a:tailEnd/>
          </a:ln>
          <a:effectLst/>
        </p:spPr>
      </p:pic>
    </p:spTree>
    <p:extLst>
      <p:ext uri="{BB962C8B-B14F-4D97-AF65-F5344CB8AC3E}">
        <p14:creationId xmlns:p14="http://schemas.microsoft.com/office/powerpoint/2010/main" val="309972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Image</a:t>
            </a:r>
            <a:endParaRPr lang="ar-EG" dirty="0"/>
          </a:p>
        </p:txBody>
      </p:sp>
      <p:sp>
        <p:nvSpPr>
          <p:cNvPr id="3" name="Subtitle 2"/>
          <p:cNvSpPr>
            <a:spLocks noGrp="1"/>
          </p:cNvSpPr>
          <p:nvPr>
            <p:ph sz="quarter" idx="1"/>
          </p:nvPr>
        </p:nvSpPr>
        <p:spPr/>
        <p:txBody>
          <a:bodyPr>
            <a:normAutofit/>
          </a:bodyPr>
          <a:lstStyle/>
          <a:p>
            <a:pPr algn="l" rtl="0"/>
            <a:r>
              <a:rPr lang="en-US" dirty="0" smtClean="0"/>
              <a:t>Images are the important element of a multimedia project. In order to make a multimedia presentation look elegant and complete, it is necessary to spend amount of time to design the graphics and the layouts.</a:t>
            </a:r>
          </a:p>
          <a:p>
            <a:pPr algn="l" rtl="0"/>
            <a:r>
              <a:rPr lang="en-US" dirty="0" smtClean="0"/>
              <a:t>Competent, computer literate skills in graphic art and design are vital to the success of a multimedia project.</a:t>
            </a:r>
            <a:endParaRPr lang="ar-E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4" name="Picture 2"/>
          <p:cNvPicPr>
            <a:picLocks noChangeAspect="1" noChangeArrowheads="1"/>
          </p:cNvPicPr>
          <p:nvPr/>
        </p:nvPicPr>
        <p:blipFill>
          <a:blip r:embed="rId2"/>
          <a:srcRect/>
          <a:stretch>
            <a:fillRect/>
          </a:stretch>
        </p:blipFill>
        <p:spPr bwMode="auto">
          <a:xfrm>
            <a:off x="76200" y="0"/>
            <a:ext cx="8991601" cy="6673138"/>
          </a:xfrm>
          <a:prstGeom prst="rect">
            <a:avLst/>
          </a:prstGeom>
          <a:noFill/>
          <a:ln w="9525">
            <a:noFill/>
            <a:miter lim="800000"/>
            <a:headEnd/>
            <a:tailEnd/>
          </a:ln>
          <a:effectLst/>
        </p:spPr>
      </p:pic>
    </p:spTree>
    <p:extLst>
      <p:ext uri="{BB962C8B-B14F-4D97-AF65-F5344CB8AC3E}">
        <p14:creationId xmlns:p14="http://schemas.microsoft.com/office/powerpoint/2010/main" val="411984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 File Formats</a:t>
            </a:r>
            <a:endParaRPr lang="ar-EG" dirty="0"/>
          </a:p>
        </p:txBody>
      </p:sp>
      <p:sp>
        <p:nvSpPr>
          <p:cNvPr id="3" name="Content Placeholder 2"/>
          <p:cNvSpPr>
            <a:spLocks noGrp="1"/>
          </p:cNvSpPr>
          <p:nvPr>
            <p:ph sz="quarter" idx="1"/>
          </p:nvPr>
        </p:nvSpPr>
        <p:spPr/>
        <p:txBody>
          <a:bodyPr>
            <a:normAutofit lnSpcReduction="10000"/>
          </a:bodyPr>
          <a:lstStyle/>
          <a:p>
            <a:pPr algn="l" rtl="0"/>
            <a:r>
              <a:rPr lang="en-US" b="1" dirty="0" smtClean="0"/>
              <a:t>JPEG</a:t>
            </a:r>
            <a:r>
              <a:rPr lang="en-US" dirty="0" smtClean="0"/>
              <a:t> (Joint Photographic Experts Group) is a </a:t>
            </a:r>
            <a:r>
              <a:rPr lang="en-US" dirty="0" err="1" smtClean="0"/>
              <a:t>lossy</a:t>
            </a:r>
            <a:r>
              <a:rPr lang="en-US" dirty="0" smtClean="0"/>
              <a:t> compression method;</a:t>
            </a:r>
          </a:p>
          <a:p>
            <a:pPr algn="l" rtl="0"/>
            <a:r>
              <a:rPr lang="en-US" b="1" dirty="0" smtClean="0"/>
              <a:t>TIFF</a:t>
            </a:r>
            <a:r>
              <a:rPr lang="en-US" dirty="0" smtClean="0"/>
              <a:t> (Tagged Image File Format) format is a flexible format that normally saves 8 bits or 16 bits per color (red, green, blue) for 24-bit and 48-bit totals, </a:t>
            </a:r>
          </a:p>
          <a:p>
            <a:pPr algn="l" rtl="0"/>
            <a:r>
              <a:rPr lang="en-US" b="1" dirty="0" smtClean="0"/>
              <a:t>RAW</a:t>
            </a:r>
            <a:r>
              <a:rPr lang="en-US" dirty="0" smtClean="0"/>
              <a:t> refers to raw image formats that are available on some digital cameras, rather than to a specific format. These formats usually use a lossless or nearly lossless compression, and produce file sizes smaller than the TIFF formats.</a:t>
            </a:r>
          </a:p>
          <a:p>
            <a:pPr algn="l" rtl="0"/>
            <a:endParaRPr lang="ar-E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 File Formats</a:t>
            </a:r>
            <a:endParaRPr lang="ar-EG" dirty="0"/>
          </a:p>
        </p:txBody>
      </p:sp>
      <p:sp>
        <p:nvSpPr>
          <p:cNvPr id="3" name="Content Placeholder 2"/>
          <p:cNvSpPr>
            <a:spLocks noGrp="1"/>
          </p:cNvSpPr>
          <p:nvPr>
            <p:ph sz="quarter" idx="1"/>
          </p:nvPr>
        </p:nvSpPr>
        <p:spPr/>
        <p:txBody>
          <a:bodyPr/>
          <a:lstStyle/>
          <a:p>
            <a:pPr algn="l" rtl="0"/>
            <a:r>
              <a:rPr lang="en-US" b="1" dirty="0" smtClean="0"/>
              <a:t>GIF</a:t>
            </a:r>
            <a:r>
              <a:rPr lang="en-US" dirty="0" smtClean="0"/>
              <a:t> (Graphics Interchange Format) is limited to an 8-bit palette, or 256 colors. This makes the GIF format suitable for storing graphics with relatively few colors such as simple diagrams, shapes, logos and cartoon style images.</a:t>
            </a:r>
            <a:endParaRPr lang="ar-EG" dirty="0" smtClean="0"/>
          </a:p>
          <a:p>
            <a:pPr algn="l" rtl="0"/>
            <a:r>
              <a:rPr lang="en-US" b="1" dirty="0" smtClean="0"/>
              <a:t>WEBP </a:t>
            </a:r>
            <a:r>
              <a:rPr lang="en-US" dirty="0" smtClean="0"/>
              <a:t>is a new open image format that uses both lossless and </a:t>
            </a:r>
            <a:r>
              <a:rPr lang="en-US" dirty="0" err="1" smtClean="0"/>
              <a:t>lossy</a:t>
            </a:r>
            <a:r>
              <a:rPr lang="en-US" dirty="0" smtClean="0"/>
              <a:t> compression. It was designed by Google to reduce image file size to speed up web page loading:</a:t>
            </a:r>
          </a:p>
          <a:p>
            <a:pPr algn="l" rtl="0"/>
            <a:endParaRPr lang="ar-E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Image</a:t>
            </a:r>
            <a:endParaRPr lang="ar-EG" dirty="0"/>
          </a:p>
        </p:txBody>
      </p:sp>
      <p:sp>
        <p:nvSpPr>
          <p:cNvPr id="3" name="Content Placeholder 2"/>
          <p:cNvSpPr>
            <a:spLocks noGrp="1"/>
          </p:cNvSpPr>
          <p:nvPr>
            <p:ph sz="quarter" idx="1"/>
          </p:nvPr>
        </p:nvSpPr>
        <p:spPr/>
        <p:txBody>
          <a:bodyPr/>
          <a:lstStyle/>
          <a:p>
            <a:pPr algn="l" rtl="0"/>
            <a:r>
              <a:rPr lang="en-US" dirty="0" smtClean="0"/>
              <a:t>A digital image is represented by a matrix of numeric values each representing a quantized intensity value.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80083"/>
            <a:ext cx="5791200" cy="430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76200"/>
            <a:ext cx="8503920" cy="5946648"/>
          </a:xfrm>
        </p:spPr>
        <p:txBody>
          <a:bodyPr/>
          <a:lstStyle/>
          <a:p>
            <a:pPr algn="l" rtl="0"/>
            <a:r>
              <a:rPr lang="en-US" dirty="0"/>
              <a:t>When I is a two-dimensional matrix, then I(</a:t>
            </a:r>
            <a:r>
              <a:rPr lang="en-US" dirty="0" err="1"/>
              <a:t>r,c</a:t>
            </a:r>
            <a:r>
              <a:rPr lang="en-US" dirty="0"/>
              <a:t>) is the intensity value at the position corresponding to row r and column </a:t>
            </a:r>
            <a:r>
              <a:rPr lang="en-US" dirty="0" smtClean="0"/>
              <a:t>c.</a:t>
            </a:r>
            <a:endParaRPr lang="en-US" dirty="0"/>
          </a:p>
          <a:p>
            <a:pPr algn="l" rtl="0"/>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74" y="1380335"/>
            <a:ext cx="8839200" cy="542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22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l" rtl="0"/>
            <a:r>
              <a:rPr lang="en-US" dirty="0"/>
              <a:t>The points at which an image is sampled are known as picture elements, commonly abbreviated as </a:t>
            </a:r>
            <a:r>
              <a:rPr lang="en-US" b="1" dirty="0"/>
              <a:t>pixels</a:t>
            </a:r>
            <a:r>
              <a:rPr lang="en-US" dirty="0" smtClean="0"/>
              <a:t>.</a:t>
            </a:r>
            <a:endParaRPr lang="en-US" dirty="0"/>
          </a:p>
          <a:p>
            <a:pPr algn="l" rtl="0"/>
            <a:r>
              <a:rPr lang="en-US" dirty="0" smtClean="0"/>
              <a:t>The intensity at each pixel is represented by an integer.</a:t>
            </a:r>
          </a:p>
          <a:p>
            <a:pPr algn="l" rtl="0"/>
            <a:endParaRPr lang="ar-EG"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33353"/>
            <a:ext cx="59912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36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Image</a:t>
            </a:r>
            <a:endParaRPr lang="ar-EG" b="1" dirty="0"/>
          </a:p>
        </p:txBody>
      </p:sp>
      <p:sp>
        <p:nvSpPr>
          <p:cNvPr id="3" name="Content Placeholder 2"/>
          <p:cNvSpPr>
            <a:spLocks noGrp="1"/>
          </p:cNvSpPr>
          <p:nvPr>
            <p:ph sz="quarter" idx="1"/>
          </p:nvPr>
        </p:nvSpPr>
        <p:spPr/>
        <p:txBody>
          <a:bodyPr/>
          <a:lstStyle/>
          <a:p>
            <a:pPr algn="l" rtl="0"/>
            <a:r>
              <a:rPr lang="en-US" dirty="0" smtClean="0"/>
              <a:t>If there are just two intensity values, for example, black, and white, they are represented by the numbers 0 and 1; such images are called Binary Images. </a:t>
            </a:r>
          </a:p>
          <a:p>
            <a:pPr algn="l" rtl="0"/>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747251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Image</a:t>
            </a:r>
            <a:endParaRPr lang="ar-EG" dirty="0"/>
          </a:p>
        </p:txBody>
      </p:sp>
      <p:sp>
        <p:nvSpPr>
          <p:cNvPr id="3" name="Content Placeholder 2"/>
          <p:cNvSpPr>
            <a:spLocks noGrp="1"/>
          </p:cNvSpPr>
          <p:nvPr>
            <p:ph sz="quarter" idx="1"/>
          </p:nvPr>
        </p:nvSpPr>
        <p:spPr/>
        <p:txBody>
          <a:bodyPr/>
          <a:lstStyle/>
          <a:p>
            <a:pPr algn="l" rtl="0"/>
            <a:r>
              <a:rPr lang="en-US" dirty="0" smtClean="0"/>
              <a:t>If 8-bit integers are used to store each pixel value, the gray levels range from 0 (black) to 255 (white).</a:t>
            </a:r>
            <a:endParaRPr lang="ar-EG" dirty="0" smtClean="0"/>
          </a:p>
          <a:p>
            <a:pPr algn="l" rtl="0"/>
            <a:endParaRPr lang="ar-EG" dirty="0"/>
          </a:p>
        </p:txBody>
      </p:sp>
      <p:pic>
        <p:nvPicPr>
          <p:cNvPr id="4" name="Picture 3" descr="n4hr_12841267081.jpg"/>
          <p:cNvPicPr/>
          <p:nvPr/>
        </p:nvPicPr>
        <p:blipFill>
          <a:blip r:embed="rId2">
            <a:grayscl/>
          </a:blip>
          <a:stretch>
            <a:fillRect/>
          </a:stretch>
        </p:blipFill>
        <p:spPr>
          <a:xfrm>
            <a:off x="304800" y="2667000"/>
            <a:ext cx="4343400" cy="33528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806" y="2551839"/>
            <a:ext cx="4161319" cy="247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Image</a:t>
            </a:r>
            <a:endParaRPr lang="ar-EG" dirty="0"/>
          </a:p>
        </p:txBody>
      </p:sp>
      <p:sp>
        <p:nvSpPr>
          <p:cNvPr id="3" name="Content Placeholder 2"/>
          <p:cNvSpPr>
            <a:spLocks noGrp="1"/>
          </p:cNvSpPr>
          <p:nvPr>
            <p:ph sz="quarter" idx="1"/>
          </p:nvPr>
        </p:nvSpPr>
        <p:spPr/>
        <p:txBody>
          <a:bodyPr/>
          <a:lstStyle/>
          <a:p>
            <a:pPr algn="l" rtl="0"/>
            <a:r>
              <a:rPr lang="en-US" dirty="0" smtClean="0"/>
              <a:t>The color white is a noisy mixture of all the color frequencies in the visible spectrum.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Image</a:t>
            </a:r>
            <a:endParaRPr lang="en-US" dirty="0"/>
          </a:p>
        </p:txBody>
      </p:sp>
      <p:sp>
        <p:nvSpPr>
          <p:cNvPr id="3" name="Content Placeholder 2"/>
          <p:cNvSpPr>
            <a:spLocks noGrp="1"/>
          </p:cNvSpPr>
          <p:nvPr>
            <p:ph sz="quarter" idx="1"/>
          </p:nvPr>
        </p:nvSpPr>
        <p:spPr/>
        <p:txBody>
          <a:bodyPr/>
          <a:lstStyle/>
          <a:p>
            <a:pPr algn="l" rtl="0"/>
            <a:r>
              <a:rPr lang="en-US" dirty="0"/>
              <a:t>The eye can differentiate among millions of colors, </a:t>
            </a:r>
            <a:r>
              <a:rPr lang="en-US" i="1" dirty="0"/>
              <a:t> </a:t>
            </a:r>
            <a:r>
              <a:rPr lang="en-US" dirty="0"/>
              <a:t>consisting of combination of red, green, and </a:t>
            </a:r>
            <a:r>
              <a:rPr lang="en-US" dirty="0" smtClean="0"/>
              <a:t>blue(or Cyan Magenta Yellow and Black)CMYK.</a:t>
            </a:r>
            <a:endParaRPr lang="ar-EG"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921260" cy="349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8652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317</TotalTime>
  <Words>779</Words>
  <Application>Microsoft Office PowerPoint</Application>
  <PresentationFormat>On-screen Show (4:3)</PresentationFormat>
  <Paragraphs>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Multimedia System Image </vt:lpstr>
      <vt:lpstr>Image</vt:lpstr>
      <vt:lpstr>Digital Image</vt:lpstr>
      <vt:lpstr>PowerPoint Presentation</vt:lpstr>
      <vt:lpstr>PowerPoint Presentation</vt:lpstr>
      <vt:lpstr>Digital Image</vt:lpstr>
      <vt:lpstr>Digital Image</vt:lpstr>
      <vt:lpstr>Digital Image</vt:lpstr>
      <vt:lpstr>Digital Image</vt:lpstr>
      <vt:lpstr>Color</vt:lpstr>
      <vt:lpstr>Color</vt:lpstr>
      <vt:lpstr>Color Depth</vt:lpstr>
      <vt:lpstr>Color Depth</vt:lpstr>
      <vt:lpstr>Color Depth</vt:lpstr>
      <vt:lpstr>Captured Image Format</vt:lpstr>
      <vt:lpstr>Resolution Depth </vt:lpstr>
      <vt:lpstr>Resolution Depth</vt:lpstr>
      <vt:lpstr>Making Still Images</vt:lpstr>
      <vt:lpstr>PowerPoint Presentation</vt:lpstr>
      <vt:lpstr>PowerPoint Presentation</vt:lpstr>
      <vt:lpstr>Image File Formats</vt:lpstr>
      <vt:lpstr>Image File Formats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System</dc:title>
  <dc:creator/>
  <cp:lastModifiedBy>IB_1</cp:lastModifiedBy>
  <cp:revision>36</cp:revision>
  <dcterms:created xsi:type="dcterms:W3CDTF">2006-08-16T00:00:00Z</dcterms:created>
  <dcterms:modified xsi:type="dcterms:W3CDTF">2018-10-31T17:46:16Z</dcterms:modified>
</cp:coreProperties>
</file>