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9" r:id="rId4"/>
    <p:sldId id="258" r:id="rId5"/>
    <p:sldId id="269" r:id="rId6"/>
    <p:sldId id="261" r:id="rId7"/>
    <p:sldId id="264" r:id="rId8"/>
    <p:sldId id="266" r:id="rId9"/>
    <p:sldId id="270" r:id="rId10"/>
    <p:sldId id="271" r:id="rId11"/>
    <p:sldId id="272" r:id="rId12"/>
    <p:sldId id="273" r:id="rId13"/>
    <p:sldId id="274" r:id="rId14"/>
    <p:sldId id="275" r:id="rId15"/>
    <p:sldId id="267" r:id="rId16"/>
    <p:sldId id="276" r:id="rId17"/>
    <p:sldId id="277" r:id="rId18"/>
    <p:sldId id="278" r:id="rId19"/>
    <p:sldId id="279" r:id="rId20"/>
    <p:sldId id="280" r:id="rId21"/>
    <p:sldId id="281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657600"/>
            <a:ext cx="74676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Assist. Lecturer</a:t>
            </a:r>
          </a:p>
          <a:p>
            <a:r>
              <a:rPr lang="en-US" dirty="0" err="1" smtClean="0"/>
              <a:t>Safeen</a:t>
            </a:r>
            <a:r>
              <a:rPr lang="en-US" dirty="0" smtClean="0"/>
              <a:t> H. </a:t>
            </a:r>
            <a:r>
              <a:rPr lang="en-US" dirty="0" err="1" smtClean="0"/>
              <a:t>Rasool</a:t>
            </a:r>
            <a:endParaRPr lang="en-US" dirty="0" smtClean="0"/>
          </a:p>
          <a:p>
            <a:r>
              <a:rPr lang="en-US" dirty="0" smtClean="0"/>
              <a:t>Collage of SCIENCE</a:t>
            </a:r>
          </a:p>
          <a:p>
            <a:r>
              <a:rPr lang="en-US" dirty="0" smtClean="0"/>
              <a:t>IT Dept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762000"/>
            <a:ext cx="5562600" cy="1600200"/>
          </a:xfrm>
        </p:spPr>
        <p:txBody>
          <a:bodyPr/>
          <a:lstStyle/>
          <a:p>
            <a:r>
              <a:rPr lang="en-US" dirty="0" smtClean="0"/>
              <a:t>Multimedia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Loudness and Amplitude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GB" sz="2800" dirty="0" smtClean="0"/>
              <a:t>Two of important perceptual quality is </a:t>
            </a:r>
            <a:r>
              <a:rPr lang="en-GB" sz="2800" i="1" dirty="0" smtClean="0"/>
              <a:t>loudness </a:t>
            </a:r>
            <a:r>
              <a:rPr lang="en-GB" sz="2800" dirty="0" smtClean="0"/>
              <a:t>or </a:t>
            </a:r>
            <a:r>
              <a:rPr lang="en-GB" sz="2800" i="1" dirty="0" smtClean="0"/>
              <a:t>volume</a:t>
            </a:r>
            <a:r>
              <a:rPr lang="en-GB" sz="2800" dirty="0" smtClean="0"/>
              <a:t>.</a:t>
            </a:r>
          </a:p>
          <a:p>
            <a:pPr algn="l" rtl="0"/>
            <a:r>
              <a:rPr lang="en-GB" sz="2800" i="1" dirty="0" smtClean="0"/>
              <a:t>Amplitude </a:t>
            </a:r>
            <a:r>
              <a:rPr lang="en-GB" sz="2800" dirty="0" smtClean="0"/>
              <a:t>is the measure of sound levels. For a digital sound, amplitude is the sample value.</a:t>
            </a:r>
          </a:p>
          <a:p>
            <a:pPr algn="l" rtl="0">
              <a:lnSpc>
                <a:spcPct val="80000"/>
              </a:lnSpc>
              <a:defRPr/>
            </a:pPr>
            <a:r>
              <a:rPr lang="en-GB" sz="2800" dirty="0" smtClean="0"/>
              <a:t>The reason that sounds have different loudness is that they carry different amount of power.</a:t>
            </a:r>
          </a:p>
          <a:p>
            <a:pPr algn="l" rtl="0">
              <a:lnSpc>
                <a:spcPct val="80000"/>
              </a:lnSpc>
              <a:defRPr/>
            </a:pPr>
            <a:r>
              <a:rPr lang="en-GB" sz="2800" dirty="0" smtClean="0"/>
              <a:t>The unit of power is </a:t>
            </a:r>
            <a:r>
              <a:rPr lang="en-GB" sz="2800" b="1" dirty="0" smtClean="0"/>
              <a:t>watt</a:t>
            </a:r>
            <a:r>
              <a:rPr lang="en-GB" sz="2800" dirty="0" smtClean="0"/>
              <a:t>. The intensity of sound is the amount of power transmitted through an area of 1m</a:t>
            </a:r>
            <a:r>
              <a:rPr lang="en-GB" sz="2800" baseline="30000" dirty="0" smtClean="0"/>
              <a:t>2</a:t>
            </a:r>
            <a:r>
              <a:rPr lang="en-GB" sz="2800" dirty="0" smtClean="0"/>
              <a:t> oriented perpendicular to the propagation direction of the sound.</a:t>
            </a:r>
            <a:endParaRPr lang="ar-E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l" rtl="0"/>
            <a:r>
              <a:rPr lang="en-GB" sz="2800" dirty="0" smtClean="0"/>
              <a:t>If the intensity of a sound is 1watt/m</a:t>
            </a:r>
            <a:r>
              <a:rPr lang="en-GB" sz="2800" baseline="30000" dirty="0" smtClean="0"/>
              <a:t>2</a:t>
            </a:r>
            <a:r>
              <a:rPr lang="en-GB" sz="2800" dirty="0" smtClean="0"/>
              <a:t> , The ear may be damaged.</a:t>
            </a:r>
          </a:p>
          <a:p>
            <a:pPr algn="l" rtl="0">
              <a:defRPr/>
            </a:pPr>
            <a:r>
              <a:rPr lang="en-GB" sz="2800" b="1" dirty="0" smtClean="0"/>
              <a:t>The </a:t>
            </a:r>
            <a:r>
              <a:rPr lang="en-GB" sz="2800" b="1" i="1" dirty="0" smtClean="0"/>
              <a:t>threshold of feeling</a:t>
            </a:r>
            <a:r>
              <a:rPr lang="en-GB" sz="2800" dirty="0"/>
              <a:t> </a:t>
            </a:r>
            <a:r>
              <a:rPr lang="en-GB" sz="2800" dirty="0" smtClean="0"/>
              <a:t>If the intensity is </a:t>
            </a:r>
          </a:p>
          <a:p>
            <a:pPr marL="0" indent="0" algn="l" rtl="0">
              <a:buNone/>
              <a:defRPr/>
            </a:pPr>
            <a:r>
              <a:rPr lang="en-GB" sz="2800" dirty="0" smtClean="0"/>
              <a:t>10</a:t>
            </a:r>
            <a:r>
              <a:rPr lang="en-GB" sz="2800" baseline="30000" dirty="0" smtClean="0"/>
              <a:t>-12</a:t>
            </a:r>
            <a:r>
              <a:rPr lang="en-GB" sz="2800" dirty="0" smtClean="0"/>
              <a:t>watt/m</a:t>
            </a:r>
            <a:r>
              <a:rPr lang="en-GB" sz="2800" baseline="30000" dirty="0" smtClean="0"/>
              <a:t>2</a:t>
            </a:r>
            <a:r>
              <a:rPr lang="en-GB" sz="2800" dirty="0" smtClean="0"/>
              <a:t>, we may just be able to hear it.</a:t>
            </a:r>
          </a:p>
          <a:p>
            <a:pPr algn="l" rtl="0">
              <a:defRPr/>
            </a:pPr>
            <a:r>
              <a:rPr lang="en-GB" sz="2800" dirty="0" smtClean="0"/>
              <a:t>The relative intensity of two different sounds is measured using the unit </a:t>
            </a:r>
            <a:r>
              <a:rPr lang="en-GB" sz="2800" i="1" dirty="0" err="1" smtClean="0"/>
              <a:t>Bel</a:t>
            </a:r>
            <a:r>
              <a:rPr lang="en-GB" sz="2800" i="1" dirty="0" smtClean="0"/>
              <a:t> </a:t>
            </a:r>
            <a:r>
              <a:rPr lang="en-GB" sz="2800" dirty="0" smtClean="0"/>
              <a:t>or more commonly </a:t>
            </a:r>
            <a:r>
              <a:rPr lang="en-GB" sz="2800" i="1" dirty="0" err="1" smtClean="0"/>
              <a:t>deciBel</a:t>
            </a:r>
            <a:r>
              <a:rPr lang="en-GB" sz="2800" i="1" dirty="0" smtClean="0"/>
              <a:t> </a:t>
            </a:r>
            <a:r>
              <a:rPr lang="en-GB" sz="2800" dirty="0" smtClean="0"/>
              <a:t>(</a:t>
            </a:r>
            <a:r>
              <a:rPr lang="en-GB" sz="2800" i="1" dirty="0" smtClean="0"/>
              <a:t>dB</a:t>
            </a:r>
            <a:r>
              <a:rPr lang="en-GB" sz="2800" dirty="0" smtClean="0"/>
              <a:t>).</a:t>
            </a:r>
          </a:p>
          <a:p>
            <a:pPr algn="l" rtl="0">
              <a:defRPr/>
            </a:pPr>
            <a:r>
              <a:rPr lang="en-GB" sz="2800" dirty="0" smtClean="0"/>
              <a:t>It is defined by relative intensity in </a:t>
            </a:r>
          </a:p>
          <a:p>
            <a:pPr algn="l" rtl="0">
              <a:buNone/>
              <a:defRPr/>
            </a:pPr>
            <a:r>
              <a:rPr lang="en-GB" sz="2800" dirty="0" smtClean="0"/>
              <a:t>dB = 10 log(I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/I</a:t>
            </a:r>
            <a:r>
              <a:rPr lang="en-GB" sz="2800" baseline="-25000" dirty="0" smtClean="0"/>
              <a:t>1</a:t>
            </a:r>
            <a:r>
              <a:rPr lang="en-GB" sz="2800" dirty="0" smtClean="0"/>
              <a:t>)</a:t>
            </a:r>
            <a:endParaRPr lang="en-GB" sz="2800" baseline="-250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GB" sz="2800" dirty="0" smtClean="0"/>
              <a:t>160 dB Jet engine</a:t>
            </a:r>
          </a:p>
          <a:p>
            <a:pPr algn="l" rtl="0">
              <a:defRPr/>
            </a:pPr>
            <a:r>
              <a:rPr lang="en-GB" sz="2800" dirty="0" smtClean="0"/>
              <a:t>130 dB Large orchestra at fortissimo</a:t>
            </a:r>
          </a:p>
          <a:p>
            <a:pPr algn="l" rtl="0">
              <a:defRPr/>
            </a:pPr>
            <a:r>
              <a:rPr lang="en-GB" sz="2800" dirty="0" smtClean="0"/>
              <a:t>100 dB Car on highway</a:t>
            </a:r>
          </a:p>
          <a:p>
            <a:pPr algn="l" rtl="0">
              <a:defRPr/>
            </a:pPr>
            <a:r>
              <a:rPr lang="en-GB" sz="2800" dirty="0" smtClean="0"/>
              <a:t>70 dB Voice conversation</a:t>
            </a:r>
          </a:p>
          <a:p>
            <a:pPr algn="l" rtl="0">
              <a:defRPr/>
            </a:pPr>
            <a:r>
              <a:rPr lang="en-GB" sz="2800" dirty="0" smtClean="0"/>
              <a:t>50 dB Quiet residential areas</a:t>
            </a:r>
          </a:p>
          <a:p>
            <a:pPr algn="l" rtl="0">
              <a:defRPr/>
            </a:pPr>
            <a:r>
              <a:rPr lang="en-GB" sz="2800" dirty="0" smtClean="0"/>
              <a:t>30 dB Very soft whisper</a:t>
            </a:r>
          </a:p>
          <a:p>
            <a:pPr algn="l" rtl="0">
              <a:defRPr/>
            </a:pPr>
            <a:r>
              <a:rPr lang="en-GB" sz="2800" dirty="0" smtClean="0"/>
              <a:t>20 dB Sound studio</a:t>
            </a:r>
          </a:p>
          <a:p>
            <a:pPr algn="l" rtl="0"/>
            <a:endParaRPr lang="ar-E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sz="3600" dirty="0" smtClean="0"/>
              <a:t>Dynamic and Bandwidth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90000"/>
              </a:lnSpc>
              <a:defRPr/>
            </a:pPr>
            <a:r>
              <a:rPr lang="en-GB" sz="2800" i="1" dirty="0" smtClean="0"/>
              <a:t>Dynamic range </a:t>
            </a:r>
            <a:r>
              <a:rPr lang="en-GB" sz="2800" dirty="0" smtClean="0"/>
              <a:t>means the change in sound levels.</a:t>
            </a:r>
          </a:p>
          <a:p>
            <a:pPr algn="l" rtl="0">
              <a:lnSpc>
                <a:spcPct val="90000"/>
              </a:lnSpc>
              <a:defRPr/>
            </a:pPr>
            <a:r>
              <a:rPr lang="en-GB" sz="2800" dirty="0" smtClean="0"/>
              <a:t>For example, a large orchestra can reach 130dB at its climax and drop to as low as 30dB at its softest, giving a range of 100dB.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sz="3600" dirty="0" smtClean="0"/>
              <a:t>Computer Representation of Sound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>
              <a:defRPr/>
            </a:pPr>
            <a:r>
              <a:rPr lang="en-GB" sz="2800" dirty="0" smtClean="0"/>
              <a:t>In order to store a sound wave in a computer, samples of the wave are taken.</a:t>
            </a:r>
          </a:p>
          <a:p>
            <a:pPr algn="l" rtl="0">
              <a:defRPr/>
            </a:pPr>
            <a:r>
              <a:rPr lang="en-GB" sz="2800" dirty="0" smtClean="0"/>
              <a:t>Each sample is represented by a number, (a ‘code’).</a:t>
            </a:r>
          </a:p>
          <a:p>
            <a:pPr algn="l" rtl="0">
              <a:defRPr/>
            </a:pPr>
            <a:r>
              <a:rPr lang="en-GB" sz="2800" dirty="0" smtClean="0"/>
              <a:t> This process is known as </a:t>
            </a:r>
            <a:r>
              <a:rPr lang="en-GB" sz="2800" i="1" dirty="0" smtClean="0"/>
              <a:t>digitisation</a:t>
            </a:r>
            <a:r>
              <a:rPr lang="en-GB" sz="2800" dirty="0" smtClean="0"/>
              <a:t>.</a:t>
            </a:r>
          </a:p>
          <a:p>
            <a:pPr algn="l" rtl="0">
              <a:defRPr/>
            </a:pPr>
            <a:r>
              <a:rPr lang="en-GB" sz="2800" dirty="0" smtClean="0"/>
              <a:t> This method of digitising sound is know as </a:t>
            </a:r>
            <a:r>
              <a:rPr lang="en-GB" sz="2800" i="1" dirty="0" smtClean="0"/>
              <a:t>pulse code modulation </a:t>
            </a:r>
            <a:r>
              <a:rPr lang="en-GB" sz="2800" dirty="0" smtClean="0"/>
              <a:t>(PCM).</a:t>
            </a:r>
            <a:endParaRPr lang="ar-EG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447800"/>
            <a:ext cx="8915400" cy="5127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GB" sz="2400" dirty="0" smtClean="0"/>
              <a:t>According to </a:t>
            </a:r>
            <a:r>
              <a:rPr lang="en-GB" sz="2400" dirty="0" err="1" smtClean="0"/>
              <a:t>Nyquist</a:t>
            </a:r>
            <a:r>
              <a:rPr lang="en-GB" sz="2400" dirty="0" smtClean="0"/>
              <a:t> sampling theorem, in order to capture all audible frequency components of a sound, i.e., up to 20kHz, one of the most popular sampling rate for high quality sound is 4410Hz.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Quality versus File Size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l" rtl="0">
              <a:defRPr/>
            </a:pPr>
            <a:r>
              <a:rPr lang="en-GB" sz="2800" dirty="0" smtClean="0"/>
              <a:t>The size of a digital recording depends on the sampling rate, resolution and number of channels.</a:t>
            </a:r>
          </a:p>
          <a:p>
            <a:pPr algn="l" rtl="0">
              <a:defRPr/>
            </a:pPr>
            <a:r>
              <a:rPr lang="en-GB" sz="2800" dirty="0" smtClean="0"/>
              <a:t>S = R x (b/8) x C x D</a:t>
            </a:r>
          </a:p>
          <a:p>
            <a:pPr algn="l" rtl="0">
              <a:defRPr/>
            </a:pPr>
            <a:r>
              <a:rPr lang="en-GB" sz="2800" dirty="0" smtClean="0"/>
              <a:t>Higher sampling rate, higher resolution gives higher quality but bigger file size.</a:t>
            </a:r>
          </a:p>
          <a:p>
            <a:pPr algn="l" rtl="0">
              <a:defRPr/>
            </a:pPr>
            <a:r>
              <a:rPr lang="en-GB" sz="2400" dirty="0" smtClean="0"/>
              <a:t>S 	file size 		bytes</a:t>
            </a:r>
          </a:p>
          <a:p>
            <a:pPr algn="l" rtl="0">
              <a:defRPr/>
            </a:pPr>
            <a:r>
              <a:rPr lang="en-GB" sz="2400" dirty="0" smtClean="0"/>
              <a:t>R 	sampling rate 	samples per second</a:t>
            </a:r>
          </a:p>
          <a:p>
            <a:pPr algn="l" rtl="0">
              <a:defRPr/>
            </a:pPr>
            <a:r>
              <a:rPr lang="en-GB" sz="2400" dirty="0" smtClean="0"/>
              <a:t>b 	resolution		bits</a:t>
            </a:r>
          </a:p>
          <a:p>
            <a:pPr algn="l" rtl="0">
              <a:defRPr/>
            </a:pPr>
            <a:r>
              <a:rPr lang="en-GB" sz="2400" dirty="0" smtClean="0"/>
              <a:t>C 	channels 		1 - mono, 2 - stereo</a:t>
            </a:r>
          </a:p>
          <a:p>
            <a:pPr algn="l" rtl="0">
              <a:defRPr/>
            </a:pPr>
            <a:r>
              <a:rPr lang="en-GB" sz="2400" dirty="0" smtClean="0"/>
              <a:t>D 	recording duration 	seconds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>
              <a:defRPr/>
            </a:pPr>
            <a:r>
              <a:rPr lang="en-GB" sz="2800" dirty="0" smtClean="0"/>
              <a:t>For example, if we record 10 seconds of stereo music at 44.1kHz, 16 bits, the size will be:</a:t>
            </a:r>
          </a:p>
          <a:p>
            <a:pPr algn="l" rtl="0">
              <a:defRPr/>
            </a:pPr>
            <a:r>
              <a:rPr lang="en-GB" sz="2800" dirty="0" smtClean="0"/>
              <a:t> S = 44100 x (16/8) x 2 x 10</a:t>
            </a:r>
          </a:p>
          <a:p>
            <a:pPr algn="l" rtl="0">
              <a:buNone/>
              <a:defRPr/>
            </a:pPr>
            <a:r>
              <a:rPr lang="en-GB" sz="2800" dirty="0" smtClean="0"/>
              <a:t>		= 1,764,000bytes</a:t>
            </a:r>
          </a:p>
          <a:p>
            <a:pPr algn="l" rtl="0">
              <a:buNone/>
              <a:defRPr/>
            </a:pPr>
            <a:r>
              <a:rPr lang="en-GB" sz="2800" dirty="0" smtClean="0"/>
              <a:t>		= 1722.7Kbytes</a:t>
            </a:r>
          </a:p>
          <a:p>
            <a:pPr algn="l" rtl="0">
              <a:buNone/>
              <a:defRPr/>
            </a:pPr>
            <a:r>
              <a:rPr lang="en-GB" sz="2800" dirty="0" smtClean="0"/>
              <a:t>		= 1.68Mbytes </a:t>
            </a:r>
          </a:p>
          <a:p>
            <a:pPr algn="l" rtl="0">
              <a:defRPr/>
            </a:pPr>
            <a:endParaRPr lang="en-GB" sz="2800" dirty="0" smtClean="0"/>
          </a:p>
          <a:p>
            <a:pPr algn="l" rtl="0">
              <a:defRPr/>
            </a:pPr>
            <a:r>
              <a:rPr lang="en-GB" sz="2800" dirty="0" smtClean="0"/>
              <a:t>High quality sound files are very big, however, the file size can be reduced by compression.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Editing Digital Recordings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dirty="0" smtClean="0"/>
              <a:t>Once a recording has been made, it will almost certainly need to be edited. The basic sound editing operations that most multimedia procedures needed are:</a:t>
            </a:r>
          </a:p>
          <a:p>
            <a:pPr algn="l" rtl="0">
              <a:buNone/>
            </a:pPr>
            <a:r>
              <a:rPr lang="en-US" dirty="0" smtClean="0"/>
              <a:t>1- Multiple Tasks: Able to edit and combine multiple tracks and then merge the tracks and export them in a final mix to a single audio file.</a:t>
            </a:r>
          </a:p>
          <a:p>
            <a:pPr algn="l" rtl="0">
              <a:buNone/>
            </a:pPr>
            <a:r>
              <a:rPr lang="en-US" dirty="0" smtClean="0"/>
              <a:t>2. Trimming: Removing dead air or blank space from the front of a recording.</a:t>
            </a:r>
          </a:p>
          <a:p>
            <a:pPr algn="l" rtl="0">
              <a:buNone/>
            </a:pPr>
            <a:r>
              <a:rPr lang="en-US" dirty="0" smtClean="0"/>
              <a:t>3. Splicing and Assembly: Using the same tools mentioned for trimming, you will probably want to remove the noises.</a:t>
            </a:r>
            <a:endParaRPr lang="ar-E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0">
              <a:lnSpc>
                <a:spcPct val="150000"/>
              </a:lnSpc>
            </a:pPr>
            <a:r>
              <a:rPr lang="en-US" dirty="0" smtClean="0"/>
              <a:t>Sound is perhaps the most important element of multimedia. It is meaningful “speech” in any language, from a whisper to a scream.</a:t>
            </a:r>
          </a:p>
          <a:p>
            <a:pPr algn="just" rtl="0">
              <a:lnSpc>
                <a:spcPct val="150000"/>
              </a:lnSpc>
            </a:pPr>
            <a:r>
              <a:rPr lang="en-US" dirty="0" smtClean="0"/>
              <a:t>It can provide the listening pleasure of music,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Sound </a:t>
            </a:r>
            <a:r>
              <a:rPr lang="en-US" dirty="0" smtClean="0"/>
              <a:t>is the terminology used in the analog form, and the digitized form of sound is called as </a:t>
            </a:r>
            <a:r>
              <a:rPr lang="en-US" b="1" dirty="0" smtClean="0"/>
              <a:t>audio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Editing Digital Recordings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dirty="0" smtClean="0"/>
              <a:t>4. Volume Adjustments: If you are trying to assemble ten different recordings into a single track there is a little chance that all the segments have the same volume.</a:t>
            </a:r>
          </a:p>
          <a:p>
            <a:pPr algn="l" rtl="0">
              <a:buNone/>
            </a:pPr>
            <a:r>
              <a:rPr lang="en-US" dirty="0" smtClean="0"/>
              <a:t>5. Format Conversion: In some cases your digital audio editing software might read a format different from that read by your presentation.</a:t>
            </a:r>
          </a:p>
          <a:p>
            <a:pPr algn="l" rtl="0">
              <a:buNone/>
            </a:pPr>
            <a:r>
              <a:rPr lang="en-US" dirty="0" smtClean="0"/>
              <a:t>6. </a:t>
            </a:r>
            <a:r>
              <a:rPr lang="en-US" dirty="0" err="1" smtClean="0"/>
              <a:t>Resampling</a:t>
            </a:r>
            <a:r>
              <a:rPr lang="en-US" dirty="0" smtClean="0"/>
              <a:t> or </a:t>
            </a:r>
            <a:r>
              <a:rPr lang="en-US" dirty="0" err="1" smtClean="0"/>
              <a:t>downsampling</a:t>
            </a:r>
            <a:r>
              <a:rPr lang="en-US" dirty="0" smtClean="0"/>
              <a:t>: If you have recorded and edited your sounds at 16 bit sampling rates but are using lower rates you must resample or </a:t>
            </a:r>
            <a:r>
              <a:rPr lang="en-US" dirty="0" err="1" smtClean="0"/>
              <a:t>downsample</a:t>
            </a:r>
            <a:r>
              <a:rPr lang="en-US" dirty="0" smtClean="0"/>
              <a:t> the file.</a:t>
            </a:r>
            <a:endParaRPr lang="ar-E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7- Equalization: Some programs offer digital equalization capabilities that allow you to modify a recording frequency content so that it sounds brighter or darker.</a:t>
            </a:r>
          </a:p>
          <a:p>
            <a:pPr algn="l" rtl="0">
              <a:buNone/>
            </a:pPr>
            <a:r>
              <a:rPr lang="en-US" dirty="0" smtClean="0"/>
              <a:t>8-Reversing Sounds: Another simple manipulation is to reverse all or a portion of a digital audio recording. </a:t>
            </a:r>
            <a:endParaRPr lang="ar-E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Audio File Formats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fontScale="85000" lnSpcReduction="20000"/>
          </a:bodyPr>
          <a:lstStyle/>
          <a:p>
            <a:pPr algn="l" rtl="0">
              <a:buNone/>
            </a:pPr>
            <a:r>
              <a:rPr lang="en-US" dirty="0" smtClean="0"/>
              <a:t>A file format determines the application that is to be used for opening a file. Following is the list of different file formats and the software that can be used for opening a specific file.</a:t>
            </a:r>
          </a:p>
          <a:p>
            <a:pPr algn="l" rtl="0">
              <a:buNone/>
            </a:pPr>
            <a:r>
              <a:rPr lang="en-US" dirty="0" smtClean="0"/>
              <a:t>1. *.AIF, *.SDII in Macintosh Systems</a:t>
            </a:r>
          </a:p>
          <a:p>
            <a:pPr algn="l" rtl="0">
              <a:buNone/>
            </a:pPr>
            <a:r>
              <a:rPr lang="en-US" dirty="0" smtClean="0"/>
              <a:t>2. *.SND for Macintosh Systems</a:t>
            </a:r>
          </a:p>
          <a:p>
            <a:pPr algn="l" rtl="0">
              <a:buNone/>
            </a:pPr>
            <a:r>
              <a:rPr lang="en-US" dirty="0" smtClean="0"/>
              <a:t>3. *.WAV for Windows Systems</a:t>
            </a:r>
          </a:p>
          <a:p>
            <a:pPr algn="l" rtl="0">
              <a:buNone/>
            </a:pPr>
            <a:r>
              <a:rPr lang="en-US" dirty="0" smtClean="0"/>
              <a:t>4. MIDI files – used by Macintosh and Windows</a:t>
            </a:r>
          </a:p>
          <a:p>
            <a:pPr algn="l" rtl="0">
              <a:buNone/>
            </a:pPr>
            <a:r>
              <a:rPr lang="en-US" dirty="0" smtClean="0"/>
              <a:t>5. *.WMA –windows media player</a:t>
            </a:r>
          </a:p>
          <a:p>
            <a:pPr algn="l" rtl="0">
              <a:buNone/>
            </a:pPr>
            <a:r>
              <a:rPr lang="en-US" dirty="0" smtClean="0"/>
              <a:t>6. *.MP3 – MP3 audio</a:t>
            </a:r>
          </a:p>
          <a:p>
            <a:pPr algn="l" rtl="0">
              <a:buNone/>
            </a:pPr>
            <a:r>
              <a:rPr lang="en-US" dirty="0" smtClean="0"/>
              <a:t>7. *.RA – Real Player</a:t>
            </a:r>
          </a:p>
          <a:p>
            <a:pPr algn="l" rtl="0">
              <a:buNone/>
            </a:pPr>
            <a:r>
              <a:rPr lang="en-US" dirty="0" smtClean="0"/>
              <a:t>8. *.VOC – VOC Sound</a:t>
            </a:r>
          </a:p>
          <a:p>
            <a:pPr algn="l" rtl="0">
              <a:buNone/>
            </a:pPr>
            <a:r>
              <a:rPr lang="en-US" dirty="0" smtClean="0"/>
              <a:t>9. AIFF sound format for Macintosh sound files</a:t>
            </a:r>
          </a:p>
          <a:p>
            <a:pPr algn="l" rtl="0">
              <a:buNone/>
            </a:pPr>
            <a:r>
              <a:rPr lang="en-US" dirty="0" smtClean="0"/>
              <a:t>10. *.OGG – </a:t>
            </a:r>
            <a:r>
              <a:rPr lang="en-US" dirty="0" err="1" smtClean="0"/>
              <a:t>Ogg</a:t>
            </a:r>
            <a:r>
              <a:rPr lang="en-US" dirty="0" smtClean="0"/>
              <a:t> </a:t>
            </a:r>
            <a:r>
              <a:rPr lang="en-US" dirty="0" err="1" smtClean="0"/>
              <a:t>Vorbis</a:t>
            </a:r>
            <a:endParaRPr lang="ar-E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l" rtl="0">
              <a:lnSpc>
                <a:spcPct val="90000"/>
              </a:lnSpc>
              <a:defRPr/>
            </a:pPr>
            <a:r>
              <a:rPr lang="en-GB" sz="2600" dirty="0" smtClean="0"/>
              <a:t>the perception of sound by human beings is a very complex process. It involves three systems:</a:t>
            </a:r>
          </a:p>
          <a:p>
            <a:pPr algn="l" rtl="0">
              <a:lnSpc>
                <a:spcPct val="90000"/>
              </a:lnSpc>
              <a:buNone/>
              <a:defRPr/>
            </a:pPr>
            <a:r>
              <a:rPr lang="en-GB" sz="2600" dirty="0" smtClean="0"/>
              <a:t>	- the </a:t>
            </a:r>
            <a:r>
              <a:rPr lang="en-GB" sz="2600" i="1" dirty="0" smtClean="0"/>
              <a:t>source </a:t>
            </a:r>
            <a:r>
              <a:rPr lang="en-GB" sz="2600" dirty="0" smtClean="0"/>
              <a:t>which emits sound.</a:t>
            </a:r>
          </a:p>
          <a:p>
            <a:pPr algn="l" rtl="0">
              <a:lnSpc>
                <a:spcPct val="90000"/>
              </a:lnSpc>
              <a:buNone/>
              <a:defRPr/>
            </a:pPr>
            <a:r>
              <a:rPr lang="en-GB" sz="2600" dirty="0" smtClean="0"/>
              <a:t>	- the </a:t>
            </a:r>
            <a:r>
              <a:rPr lang="en-GB" sz="2600" i="1" dirty="0" smtClean="0"/>
              <a:t>medium </a:t>
            </a:r>
            <a:r>
              <a:rPr lang="en-GB" sz="2600" dirty="0" smtClean="0"/>
              <a:t>through which the sound Propagates.</a:t>
            </a:r>
          </a:p>
          <a:p>
            <a:pPr algn="l" rtl="0">
              <a:lnSpc>
                <a:spcPct val="90000"/>
              </a:lnSpc>
              <a:buNone/>
              <a:defRPr/>
            </a:pPr>
            <a:r>
              <a:rPr lang="en-GB" sz="2600" dirty="0" smtClean="0"/>
              <a:t>	- the </a:t>
            </a:r>
            <a:r>
              <a:rPr lang="en-GB" sz="2600" i="1" dirty="0" smtClean="0"/>
              <a:t>detector </a:t>
            </a:r>
            <a:r>
              <a:rPr lang="en-GB" sz="2600" dirty="0" smtClean="0"/>
              <a:t>which receives and interprets the sound.</a:t>
            </a:r>
            <a:endParaRPr lang="en-US" sz="2600" dirty="0" smtClean="0"/>
          </a:p>
          <a:p>
            <a:pPr algn="l" rtl="0"/>
            <a:r>
              <a:rPr lang="en-US" sz="2600" dirty="0" smtClean="0"/>
              <a:t>When something vibrates in the air is moving back and forth it creates wave of pressure.</a:t>
            </a:r>
          </a:p>
          <a:p>
            <a:pPr algn="l" rtl="0"/>
            <a:r>
              <a:rPr lang="en-US" sz="2600" dirty="0" smtClean="0"/>
              <a:t>the change of pressure or vibration is experienced as sound.</a:t>
            </a:r>
          </a:p>
          <a:p>
            <a:pPr algn="l" rtl="0"/>
            <a:r>
              <a:rPr lang="en-US" sz="2600" dirty="0" smtClean="0"/>
              <a:t>Sound pressure levels are measured in decibels (db)</a:t>
            </a:r>
            <a:endParaRPr lang="en-US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Digital 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Digital audio is created when a sound wave is converted into numbers a process referred to as </a:t>
            </a:r>
            <a:r>
              <a:rPr lang="en-US" b="1" dirty="0" smtClean="0"/>
              <a:t>digitizing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You can digitize sounds from a natural source or prerecorded.</a:t>
            </a:r>
          </a:p>
          <a:p>
            <a:pPr algn="l" rtl="0"/>
            <a:r>
              <a:rPr lang="en-US" dirty="0" smtClean="0"/>
              <a:t>Digitized sound is sampled sound. Ever n</a:t>
            </a:r>
            <a:r>
              <a:rPr lang="en-US" baseline="30000" dirty="0" smtClean="0"/>
              <a:t>th</a:t>
            </a:r>
            <a:r>
              <a:rPr lang="en-US" dirty="0" smtClean="0"/>
              <a:t> fraction of a second, a sample of sound is taken and stored as digital information in bits and bytes. </a:t>
            </a:r>
          </a:p>
          <a:p>
            <a:pPr algn="l" rtl="0"/>
            <a:r>
              <a:rPr lang="en-US" dirty="0" smtClean="0"/>
              <a:t>The quality of this digital recording depends upon how often the samples are taken.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990600"/>
            <a:ext cx="8991600" cy="561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Preparing Digital Audio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Creating a sound file need a good balancing between sound quality and your available RAM and Hard disk resources.</a:t>
            </a:r>
          </a:p>
          <a:p>
            <a:pPr algn="l" rtl="0">
              <a:buNone/>
            </a:pPr>
            <a:r>
              <a:rPr lang="en-US" dirty="0" smtClean="0"/>
              <a:t>Audio resolution determines the accuracy with which a sound can be digitized.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rate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sz="3200" dirty="0" smtClean="0"/>
              <a:t>The </a:t>
            </a:r>
            <a:r>
              <a:rPr lang="en-US" sz="3200" b="1" dirty="0" smtClean="0"/>
              <a:t>sampling rate</a:t>
            </a:r>
            <a:r>
              <a:rPr lang="en-US" sz="3200" dirty="0" smtClean="0"/>
              <a:t>, or </a:t>
            </a:r>
            <a:r>
              <a:rPr lang="en-US" sz="3200" b="1" dirty="0" smtClean="0"/>
              <a:t>sampling frequency</a:t>
            </a:r>
            <a:r>
              <a:rPr lang="en-US" sz="3200" dirty="0" smtClean="0"/>
              <a:t>  defines the number of samples per unit of time (usually seconds) taken from a continuous signal to make a discrete signal. </a:t>
            </a:r>
          </a:p>
          <a:p>
            <a:pPr algn="l" rtl="0"/>
            <a:r>
              <a:rPr lang="en-US" sz="3200" dirty="0" smtClean="0"/>
              <a:t>For time-domain signals, the unit for sampling rate is hertz (inverse seconds, 1/s, s</a:t>
            </a:r>
            <a:r>
              <a:rPr lang="en-US" sz="3200" baseline="30000" dirty="0" smtClean="0"/>
              <a:t>−1</a:t>
            </a:r>
            <a:r>
              <a:rPr lang="en-US" sz="3200" dirty="0" smtClean="0"/>
              <a:t>), sometimes noted as Sa/s or S/s (samples per second).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rate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Sampling rate determines the sound frequency range (corresponding to pitch) which can be represented in the digital waveform.</a:t>
            </a:r>
          </a:p>
          <a:p>
            <a:pPr algn="l" rtl="0"/>
            <a:endParaRPr lang="en-US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348527"/>
            <a:ext cx="8991600" cy="3433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6019800" y="2667000"/>
            <a:ext cx="1524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/>
              <a:t>Pitch</a:t>
            </a:r>
            <a:endParaRPr lang="ar-EG" sz="2800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2971800" y="3048000"/>
            <a:ext cx="3048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3"/>
          </p:cNvCxnSpPr>
          <p:nvPr/>
        </p:nvCxnSpPr>
        <p:spPr>
          <a:xfrm rot="5400000">
            <a:off x="5008796" y="3642613"/>
            <a:ext cx="1559394" cy="9089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sz="3200" dirty="0" smtClean="0"/>
              <a:t>The range of frequencies represented in a waveform is often called its </a:t>
            </a:r>
            <a:r>
              <a:rPr lang="en-US" sz="3200" i="1" dirty="0" smtClean="0"/>
              <a:t>bandwidth</a:t>
            </a:r>
            <a:r>
              <a:rPr lang="en-US" sz="3200" dirty="0" smtClean="0"/>
              <a:t>.</a:t>
            </a:r>
          </a:p>
          <a:p>
            <a:pPr algn="l" rtl="0"/>
            <a:r>
              <a:rPr lang="en-US" sz="3200" dirty="0" smtClean="0"/>
              <a:t>Waveforms sampled at a high sampling rate can represent a broad range of frequencies and hence have broad bandwidth.</a:t>
            </a:r>
            <a:endParaRPr lang="ar-EG" sz="3200" dirty="0" smtClean="0"/>
          </a:p>
          <a:p>
            <a:pPr algn="l" rtl="0"/>
            <a:endParaRPr lang="ar-E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443</TotalTime>
  <Words>1020</Words>
  <Application>Microsoft Office PowerPoint</Application>
  <PresentationFormat>On-screen Show (4:3)</PresentationFormat>
  <Paragraphs>99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Civic</vt:lpstr>
      <vt:lpstr>Multimedia System</vt:lpstr>
      <vt:lpstr>Sound</vt:lpstr>
      <vt:lpstr>Sound</vt:lpstr>
      <vt:lpstr>Digital Audio</vt:lpstr>
      <vt:lpstr>PowerPoint Presentation</vt:lpstr>
      <vt:lpstr>Preparing Digital Audio Files</vt:lpstr>
      <vt:lpstr>Sampling rate</vt:lpstr>
      <vt:lpstr>Sampling rate</vt:lpstr>
      <vt:lpstr>PowerPoint Presentation</vt:lpstr>
      <vt:lpstr>Loudness and Amplitude</vt:lpstr>
      <vt:lpstr>PowerPoint Presentation</vt:lpstr>
      <vt:lpstr>PowerPoint Presentation</vt:lpstr>
      <vt:lpstr>Dynamic and Bandwidth</vt:lpstr>
      <vt:lpstr>Computer Representation of Sound</vt:lpstr>
      <vt:lpstr>PowerPoint Presentation</vt:lpstr>
      <vt:lpstr>PowerPoint Presentation</vt:lpstr>
      <vt:lpstr>Quality versus File Size</vt:lpstr>
      <vt:lpstr>PowerPoint Presentation</vt:lpstr>
      <vt:lpstr>Editing Digital Recordings</vt:lpstr>
      <vt:lpstr>Editing Digital Recordings</vt:lpstr>
      <vt:lpstr>PowerPoint Presentation</vt:lpstr>
      <vt:lpstr>Audio File Formats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Safeen</dc:creator>
  <cp:lastModifiedBy>IB_1</cp:lastModifiedBy>
  <cp:revision>44</cp:revision>
  <dcterms:created xsi:type="dcterms:W3CDTF">2006-08-16T00:00:00Z</dcterms:created>
  <dcterms:modified xsi:type="dcterms:W3CDTF">2018-11-09T17:22:49Z</dcterms:modified>
</cp:coreProperties>
</file>