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6" r:id="rId2"/>
    <p:sldId id="257" r:id="rId3"/>
    <p:sldId id="286" r:id="rId4"/>
    <p:sldId id="272" r:id="rId5"/>
    <p:sldId id="273" r:id="rId6"/>
    <p:sldId id="259" r:id="rId7"/>
    <p:sldId id="260" r:id="rId8"/>
    <p:sldId id="261" r:id="rId9"/>
    <p:sldId id="274" r:id="rId10"/>
    <p:sldId id="283" r:id="rId11"/>
    <p:sldId id="284" r:id="rId12"/>
    <p:sldId id="285" r:id="rId13"/>
    <p:sldId id="262" r:id="rId14"/>
    <p:sldId id="263" r:id="rId15"/>
    <p:sldId id="268" r:id="rId16"/>
    <p:sldId id="264" r:id="rId17"/>
    <p:sldId id="269" r:id="rId18"/>
    <p:sldId id="276" r:id="rId19"/>
    <p:sldId id="266" r:id="rId20"/>
    <p:sldId id="292" r:id="rId21"/>
    <p:sldId id="267" r:id="rId22"/>
    <p:sldId id="290" r:id="rId23"/>
    <p:sldId id="291" r:id="rId24"/>
    <p:sldId id="293" r:id="rId25"/>
  </p:sldIdLst>
  <p:sldSz cx="9144000" cy="6858000" type="screen4x3"/>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16932" y="0"/>
            <a:ext cx="2918831" cy="493474"/>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sz="quarter" idx="1"/>
          </p:nvPr>
        </p:nvSpPr>
        <p:spPr>
          <a:xfrm>
            <a:off x="1560" y="0"/>
            <a:ext cx="2918831" cy="493474"/>
          </a:xfrm>
          <a:prstGeom prst="rect">
            <a:avLst/>
          </a:prstGeom>
        </p:spPr>
        <p:txBody>
          <a:bodyPr vert="horz" lIns="91440" tIns="45720" rIns="91440" bIns="45720" rtlCol="1"/>
          <a:lstStyle>
            <a:lvl1pPr algn="l">
              <a:defRPr sz="1200"/>
            </a:lvl1pPr>
          </a:lstStyle>
          <a:p>
            <a:fld id="{3D2D6713-CA84-45A1-AF67-E28A6BC73E59}" type="datetimeFigureOut">
              <a:rPr lang="ar-EG" smtClean="0"/>
              <a:pPr/>
              <a:t>18/03/1440</a:t>
            </a:fld>
            <a:endParaRPr lang="ar-EG"/>
          </a:p>
        </p:txBody>
      </p:sp>
      <p:sp>
        <p:nvSpPr>
          <p:cNvPr id="4" name="Footer Placeholder 3"/>
          <p:cNvSpPr>
            <a:spLocks noGrp="1"/>
          </p:cNvSpPr>
          <p:nvPr>
            <p:ph type="ftr" sz="quarter" idx="2"/>
          </p:nvPr>
        </p:nvSpPr>
        <p:spPr>
          <a:xfrm>
            <a:off x="3816932" y="9374301"/>
            <a:ext cx="2918831" cy="493474"/>
          </a:xfrm>
          <a:prstGeom prst="rect">
            <a:avLst/>
          </a:prstGeom>
        </p:spPr>
        <p:txBody>
          <a:bodyPr vert="horz" lIns="91440" tIns="45720" rIns="91440" bIns="45720" rtlCol="1" anchor="b"/>
          <a:lstStyle>
            <a:lvl1pPr algn="r">
              <a:defRPr sz="1200"/>
            </a:lvl1pPr>
          </a:lstStyle>
          <a:p>
            <a:endParaRPr lang="ar-EG"/>
          </a:p>
        </p:txBody>
      </p:sp>
      <p:sp>
        <p:nvSpPr>
          <p:cNvPr id="5" name="Slide Number Placeholder 4"/>
          <p:cNvSpPr>
            <a:spLocks noGrp="1"/>
          </p:cNvSpPr>
          <p:nvPr>
            <p:ph type="sldNum" sz="quarter" idx="3"/>
          </p:nvPr>
        </p:nvSpPr>
        <p:spPr>
          <a:xfrm>
            <a:off x="1560" y="9374301"/>
            <a:ext cx="2918831" cy="493474"/>
          </a:xfrm>
          <a:prstGeom prst="rect">
            <a:avLst/>
          </a:prstGeom>
        </p:spPr>
        <p:txBody>
          <a:bodyPr vert="horz" lIns="91440" tIns="45720" rIns="91440" bIns="45720" rtlCol="1" anchor="b"/>
          <a:lstStyle>
            <a:lvl1pPr algn="l">
              <a:defRPr sz="1200"/>
            </a:lvl1pPr>
          </a:lstStyle>
          <a:p>
            <a:fld id="{5C179F72-9071-4D71-B263-4B42C202AE3C}" type="slidenum">
              <a:rPr lang="ar-EG" smtClean="0"/>
              <a:pPr/>
              <a:t>‹#›</a:t>
            </a:fld>
            <a:endParaRPr lang="ar-EG"/>
          </a:p>
        </p:txBody>
      </p:sp>
    </p:spTree>
    <p:extLst>
      <p:ext uri="{BB962C8B-B14F-4D97-AF65-F5344CB8AC3E}">
        <p14:creationId xmlns:p14="http://schemas.microsoft.com/office/powerpoint/2010/main" val="27027084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Multimedia System</a:t>
            </a:r>
            <a:endParaRPr lang="ar-EG" dirty="0"/>
          </a:p>
        </p:txBody>
      </p:sp>
      <p:sp>
        <p:nvSpPr>
          <p:cNvPr id="3" name="Subtitle 2"/>
          <p:cNvSpPr>
            <a:spLocks noGrp="1"/>
          </p:cNvSpPr>
          <p:nvPr>
            <p:ph type="subTitle" idx="1"/>
          </p:nvPr>
        </p:nvSpPr>
        <p:spPr/>
        <p:txBody>
          <a:bodyPr>
            <a:normAutofit fontScale="85000" lnSpcReduction="20000"/>
          </a:bodyPr>
          <a:lstStyle/>
          <a:p>
            <a:r>
              <a:rPr lang="en-US" dirty="0"/>
              <a:t>Assist. Lecturer</a:t>
            </a:r>
          </a:p>
          <a:p>
            <a:r>
              <a:rPr lang="en-US" dirty="0" err="1"/>
              <a:t>Safeen</a:t>
            </a:r>
            <a:r>
              <a:rPr lang="en-US" dirty="0"/>
              <a:t> H. </a:t>
            </a:r>
            <a:r>
              <a:rPr lang="en-US" dirty="0" err="1"/>
              <a:t>Rasool</a:t>
            </a:r>
            <a:endParaRPr lang="en-US" dirty="0"/>
          </a:p>
          <a:p>
            <a:r>
              <a:rPr lang="en-US" dirty="0"/>
              <a:t>Faculty of SCIENCE</a:t>
            </a:r>
          </a:p>
          <a:p>
            <a:r>
              <a:rPr lang="en-US" dirty="0"/>
              <a:t>IT Dept.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a:t>
            </a:r>
            <a:endParaRPr lang="en-GB" dirty="0"/>
          </a:p>
        </p:txBody>
      </p:sp>
      <p:sp>
        <p:nvSpPr>
          <p:cNvPr id="3" name="Content Placeholder 2"/>
          <p:cNvSpPr>
            <a:spLocks noGrp="1"/>
          </p:cNvSpPr>
          <p:nvPr>
            <p:ph idx="1"/>
          </p:nvPr>
        </p:nvSpPr>
        <p:spPr/>
        <p:txBody>
          <a:bodyPr>
            <a:normAutofit fontScale="92500" lnSpcReduction="20000"/>
          </a:bodyPr>
          <a:lstStyle/>
          <a:p>
            <a:r>
              <a:rPr lang="en-US" dirty="0"/>
              <a:t>Motion capture offers several advantages over traditional computer animation of a 3D model:</a:t>
            </a:r>
          </a:p>
          <a:p>
            <a:pPr lvl="1"/>
            <a:r>
              <a:rPr lang="en-US" dirty="0"/>
              <a:t>More rapid, even real time results can be obtained. In entertainment applications this can reduce the costs of </a:t>
            </a:r>
            <a:r>
              <a:rPr lang="en-US" dirty="0" err="1"/>
              <a:t>keyframe</a:t>
            </a:r>
            <a:r>
              <a:rPr lang="en-US" dirty="0"/>
              <a:t>-based animation. </a:t>
            </a:r>
          </a:p>
          <a:p>
            <a:pPr lvl="1"/>
            <a:r>
              <a:rPr lang="en-US" dirty="0"/>
              <a:t>The amount of work does not vary with the complexity or length of the performance to the same degree as when using traditional techniques</a:t>
            </a:r>
          </a:p>
          <a:p>
            <a:pPr lvl="1"/>
            <a:r>
              <a:rPr lang="en-US" dirty="0"/>
              <a:t>Complex movement and realistic physical.</a:t>
            </a:r>
          </a:p>
          <a:p>
            <a:pPr lvl="1"/>
            <a:r>
              <a:rPr lang="en-US" dirty="0"/>
              <a:t>The amount of animation data that can be produced within a given time is extremely large when compared to traditional animation techniques. </a:t>
            </a:r>
          </a:p>
          <a:p>
            <a:endParaRPr lang="en-GB" dirty="0"/>
          </a:p>
        </p:txBody>
      </p:sp>
    </p:spTree>
    <p:extLst>
      <p:ext uri="{BB962C8B-B14F-4D97-AF65-F5344CB8AC3E}">
        <p14:creationId xmlns:p14="http://schemas.microsoft.com/office/powerpoint/2010/main" val="2449833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Markers</a:t>
            </a:r>
            <a:endParaRPr lang="en-GB" dirty="0"/>
          </a:p>
        </p:txBody>
      </p:sp>
      <p:sp>
        <p:nvSpPr>
          <p:cNvPr id="3" name="Content Placeholder 2"/>
          <p:cNvSpPr>
            <a:spLocks noGrp="1"/>
          </p:cNvSpPr>
          <p:nvPr>
            <p:ph idx="1"/>
          </p:nvPr>
        </p:nvSpPr>
        <p:spPr/>
        <p:txBody>
          <a:bodyPr>
            <a:normAutofit fontScale="85000" lnSpcReduction="10000"/>
          </a:bodyPr>
          <a:lstStyle/>
          <a:p>
            <a:r>
              <a:rPr lang="en-GB" b="1" dirty="0"/>
              <a:t>Passive markers: </a:t>
            </a:r>
            <a:r>
              <a:rPr lang="en-US" i="1" dirty="0"/>
              <a:t>Passive optical</a:t>
            </a:r>
            <a:r>
              <a:rPr lang="en-US" dirty="0"/>
              <a:t> system use markers coated with a retro reflective material to reflect light that is generated near the cameras lens. The camera's threshold can be adjusted so only the bright reflective markers will be sampled, ignoring skin and fabric.</a:t>
            </a:r>
          </a:p>
          <a:p>
            <a:endParaRPr lang="en-GB" sz="1100" b="1" dirty="0"/>
          </a:p>
          <a:p>
            <a:r>
              <a:rPr lang="en-GB" b="1" dirty="0"/>
              <a:t>Active marker: </a:t>
            </a:r>
            <a:r>
              <a:rPr lang="en-US" dirty="0"/>
              <a:t>Active optical systems triangulate positions by illuminating one LED at a time very quickly or multiple LEDs with software to identify them by their relative positions, Rather than reflecting light back that is generated externally, the markers themselves are powered to emit their own light.</a:t>
            </a:r>
          </a:p>
          <a:p>
            <a:endParaRPr lang="en-GB" dirty="0"/>
          </a:p>
        </p:txBody>
      </p:sp>
    </p:spTree>
    <p:extLst>
      <p:ext uri="{BB962C8B-B14F-4D97-AF65-F5344CB8AC3E}">
        <p14:creationId xmlns:p14="http://schemas.microsoft.com/office/powerpoint/2010/main" val="4203318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Software used for motion capture </a:t>
            </a:r>
          </a:p>
        </p:txBody>
      </p:sp>
      <p:sp>
        <p:nvSpPr>
          <p:cNvPr id="3" name="Content Placeholder 2"/>
          <p:cNvSpPr>
            <a:spLocks noGrp="1"/>
          </p:cNvSpPr>
          <p:nvPr>
            <p:ph idx="1"/>
          </p:nvPr>
        </p:nvSpPr>
        <p:spPr/>
        <p:txBody>
          <a:bodyPr/>
          <a:lstStyle/>
          <a:p>
            <a:r>
              <a:rPr lang="en-GB" dirty="0"/>
              <a:t>Prime 41, Prime 17W, Flex 13, Slim 13E, </a:t>
            </a:r>
            <a:r>
              <a:rPr lang="en-GB" dirty="0" err="1"/>
              <a:t>eSync</a:t>
            </a:r>
            <a:r>
              <a:rPr lang="en-GB" dirty="0"/>
              <a:t>, </a:t>
            </a:r>
            <a:r>
              <a:rPr lang="en-GB" dirty="0" err="1"/>
              <a:t>OptiHub</a:t>
            </a:r>
            <a:r>
              <a:rPr lang="en-GB" dirty="0"/>
              <a:t> …..etc.</a:t>
            </a:r>
          </a:p>
        </p:txBody>
      </p:sp>
    </p:spTree>
    <p:extLst>
      <p:ext uri="{BB962C8B-B14F-4D97-AF65-F5344CB8AC3E}">
        <p14:creationId xmlns:p14="http://schemas.microsoft.com/office/powerpoint/2010/main" val="2593253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Traditional Animation or </a:t>
            </a:r>
            <a:r>
              <a:rPr lang="en-US" sz="4000" dirty="0" err="1"/>
              <a:t>Cel</a:t>
            </a:r>
            <a:r>
              <a:rPr lang="en-US" sz="4000" dirty="0"/>
              <a:t> Animation</a:t>
            </a:r>
            <a:endParaRPr lang="ar-EG" sz="4000" dirty="0"/>
          </a:p>
        </p:txBody>
      </p:sp>
      <p:sp>
        <p:nvSpPr>
          <p:cNvPr id="3" name="Content Placeholder 2"/>
          <p:cNvSpPr>
            <a:spLocks noGrp="1"/>
          </p:cNvSpPr>
          <p:nvPr>
            <p:ph idx="1"/>
          </p:nvPr>
        </p:nvSpPr>
        <p:spPr/>
        <p:txBody>
          <a:bodyPr/>
          <a:lstStyle/>
          <a:p>
            <a:r>
              <a:rPr lang="en-US" b="1" dirty="0"/>
              <a:t>Traditional Animation</a:t>
            </a:r>
            <a:r>
              <a:rPr lang="en-US" dirty="0"/>
              <a:t>, (or </a:t>
            </a:r>
            <a:r>
              <a:rPr lang="en-US" b="1" dirty="0"/>
              <a:t>Classical Animation</a:t>
            </a:r>
            <a:r>
              <a:rPr lang="en-US" dirty="0"/>
              <a:t>, </a:t>
            </a:r>
            <a:r>
              <a:rPr lang="en-US" b="1" dirty="0"/>
              <a:t>Cel animation</a:t>
            </a:r>
            <a:r>
              <a:rPr lang="en-US" dirty="0"/>
              <a:t>, or </a:t>
            </a:r>
            <a:r>
              <a:rPr lang="en-US" b="1" dirty="0"/>
              <a:t>hand-drawn animation</a:t>
            </a:r>
            <a:r>
              <a:rPr lang="en-US" dirty="0"/>
              <a:t>) </a:t>
            </a:r>
          </a:p>
          <a:p>
            <a:r>
              <a:rPr lang="en-US" dirty="0"/>
              <a:t>Is an animation technique where each frame is drawn by hand. The technique was the dominant form of animation in cinema until the advent of computer animation.</a:t>
            </a:r>
            <a:endParaRPr lang="ar-EG"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a:bodyPr>
          <a:lstStyle/>
          <a:p>
            <a:r>
              <a:rPr lang="en-US" sz="2800" dirty="0"/>
              <a:t>In the traditional animation process, animators will begin by drawing sequences of animation on sheets of paper perforated to fit the peg bars in their desks, often using colored pencils, one picture or "frame" at a time. </a:t>
            </a:r>
          </a:p>
          <a:p>
            <a:r>
              <a:rPr lang="en-US" sz="2800" dirty="0"/>
              <a:t>A peg bar is an animation tool that is used in traditional (cel) animation to keep the drawings in place.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0192" y="3886200"/>
            <a:ext cx="3295431"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34" y="4572000"/>
            <a:ext cx="3238666"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a:bodyPr>
          <a:lstStyle/>
          <a:p>
            <a:r>
              <a:rPr lang="en-US" dirty="0"/>
              <a:t>Once in-between drawings for a sequence are completed, each drawing is then transferred from paper to a thin, clear sheet of plastic called a </a:t>
            </a:r>
            <a:r>
              <a:rPr lang="en-US" i="1" dirty="0"/>
              <a:t>Cel.</a:t>
            </a:r>
            <a:r>
              <a:rPr lang="en-US" dirty="0"/>
              <a:t> </a:t>
            </a:r>
          </a:p>
          <a:p>
            <a:r>
              <a:rPr lang="en-US" dirty="0" err="1"/>
              <a:t>Cel</a:t>
            </a:r>
            <a:r>
              <a:rPr lang="en-US" dirty="0"/>
              <a:t> stands for Celluloid which is a clear sheet with images drown on them.</a:t>
            </a:r>
          </a:p>
          <a:p>
            <a:r>
              <a:rPr lang="en-US" dirty="0"/>
              <a:t>The </a:t>
            </a:r>
            <a:r>
              <a:rPr lang="en-US" dirty="0" err="1"/>
              <a:t>Cel</a:t>
            </a:r>
            <a:r>
              <a:rPr lang="en-US" dirty="0"/>
              <a:t> is usually animate in 24 frame per second, therefore a minute may require as many as 1440 separate frame. </a:t>
            </a:r>
          </a:p>
          <a:p>
            <a:endParaRPr lang="ar-EG" dirty="0"/>
          </a:p>
        </p:txBody>
      </p:sp>
    </p:spTree>
    <p:extLst>
      <p:ext uri="{BB962C8B-B14F-4D97-AF65-F5344CB8AC3E}">
        <p14:creationId xmlns:p14="http://schemas.microsoft.com/office/powerpoint/2010/main" val="355717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a:p>
        </p:txBody>
      </p:sp>
      <p:pic>
        <p:nvPicPr>
          <p:cNvPr id="5" name="Picture 4" descr="http://upload.wikimedia.org/wikipedia/commons/b/b3/Animation_cells.png"/>
          <p:cNvPicPr>
            <a:picLocks noChangeAspect="1" noChangeArrowheads="1"/>
          </p:cNvPicPr>
          <p:nvPr/>
        </p:nvPicPr>
        <p:blipFill>
          <a:blip r:embed="rId2" cstate="print"/>
          <a:srcRect/>
          <a:stretch>
            <a:fillRect/>
          </a:stretch>
        </p:blipFill>
        <p:spPr bwMode="auto">
          <a:xfrm>
            <a:off x="304800" y="533400"/>
            <a:ext cx="8153400" cy="587251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Computers and traditional animation</a:t>
            </a:r>
          </a:p>
        </p:txBody>
      </p:sp>
      <p:sp>
        <p:nvSpPr>
          <p:cNvPr id="3" name="Content Placeholder 2"/>
          <p:cNvSpPr>
            <a:spLocks noGrp="1"/>
          </p:cNvSpPr>
          <p:nvPr>
            <p:ph idx="1"/>
          </p:nvPr>
        </p:nvSpPr>
        <p:spPr/>
        <p:txBody>
          <a:bodyPr>
            <a:normAutofit lnSpcReduction="10000"/>
          </a:bodyPr>
          <a:lstStyle/>
          <a:p>
            <a:r>
              <a:rPr lang="en-US" dirty="0"/>
              <a:t>The drawings are composited in a computer program on many transparent "layers" much the same way as they are with </a:t>
            </a:r>
            <a:r>
              <a:rPr lang="en-US" dirty="0" err="1"/>
              <a:t>cels</a:t>
            </a:r>
            <a:r>
              <a:rPr lang="en-US" dirty="0"/>
              <a:t>, and made into a sequence of images which may then be transferred onto film or converted to a digital video format.</a:t>
            </a:r>
          </a:p>
          <a:p>
            <a:r>
              <a:rPr lang="en-US" dirty="0"/>
              <a:t>It is now possible for animators to draw directly into a computer using a graphics tablet, Cintiq or a similar device.</a:t>
            </a:r>
          </a:p>
        </p:txBody>
      </p:sp>
    </p:spTree>
    <p:extLst>
      <p:ext uri="{BB962C8B-B14F-4D97-AF65-F5344CB8AC3E}">
        <p14:creationId xmlns:p14="http://schemas.microsoft.com/office/powerpoint/2010/main" val="345350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AutoShape 2" descr="data:image/jpeg;base64,/9j/4AAQSkZJRgABAQAAAQABAAD/2wCEAAkGBxQSEhUUExQUFBUXFRQVFxYXFBQUFRgXFxQXFxQUFxcYHCggGBolHRQUITEhJSkrLi4uFx8zODMsNygtLiwBCgoKDg0OGhAQGywkICQsLC0vLCwsLCwsLCwsLCwsLCwsLCwsLCwsLCwsLCw0LCwsLSwsLCwsLCwsLCwsLCwsLP/AABEIALcBEwMBIgACEQEDEQH/xAAbAAABBQEBAAAAAAAAAAAAAAAAAQIDBAUGB//EAD0QAAEDAgMECAYBAwMDBQAAAAEAAhEDIQQxQQUSUWEGInGBkaHB8BMyQlKx0eEUYvEjcpIzotIHJENTgv/EABkBAQEBAQEBAAAAAAAAAAAAAAABAwQCBf/EACkRAQACAgMAAAQFBQAAAAAAAAABAgMREiExBBMiQTJRYXHRBYGhweH/2gAMAwEAAhEDEQA/APEkISoAIQlQACUISoBCEIBJCdCECQhOhCgQBKlASwqpsIhPSKBIRCdCIQNASwnQiEAhEJRyVDYSK3RwZdzUlXA3hrgSBJE3CaTbPhCeQkhFNQlhEIESJUIEQUIQIkTkiISEJUII0JUIAJYShEIBCUBOAQNATkqAECQlhKiEUkJQEsIUCITikQIlhLCAECIToQgQBHn+FIyiXLRpYANG9UIa3ideQGZ7ldJtQo4YuV74DKQmoexou492naVFX2jFqY3R9x+buGizyZOpJPaSfUqotYnaLnWaNxvAG57XfqFUpVC0ggwQui2R0UfUh1WabeEf6h7j8vffkuqZsaiKRpBgDDnxJ0cXZyOKky0ritPbgq7BUbvsz+pvqqMLR2jgn4OtGYN2nR7eB5jVR4miHD4jMjmOB1R4UkicQkUU2EJyRA0oSpCqEQlSIhIQnIQRwlATgEoCBoCcAlSwgRLCWEICEQlhKAikhLCVEIGkIU/wY+cxyzd4JDWA+Vo7XdY+GQRETWE5AnsCmbhH/Y7wITXYh5+p3YDA8AkLCcz6lBL/AEb9QB2uYPyVE6nBgx3GfPJKxnAK9hNnOdomjai1hNlew2zzEugAZk2HeVO+tTpWb13f9o79e5Z+JxD6h6x7ALAdgV0i5Ux7KdqTQ533uHVH+1pz7T4LMr1nPdvOJceJ/HIclPhMG+q7dY0uPkOZOQHau42D0Npsh9aKrvt/+Mdozf325Lxe8VjctcWG2SenJbG6O1sTdjd1n/2Os3nu/cey3MLt9idGqVEjdG/UJA33ZybQNGj2SVuC0S3IQCLRGkLU2DSYahLhfdtyjXw1WM5ZdsfD1xxv1VqbBcMnCdReOd1Txmz308xbKRcLsMXQ3Y4HX8hZNSqXAh2U5QvNL2l5mYchtTZbcQw03jmDq12jh7uvPKtGpharqbx2jRzdHN98QvaRQbwWJ0o6OtxNOLB7bsfwP2n+0/yt6205ckbncPL8VQaAHDeLTlEEDxIVUlv9/wDxH/krdMuovdTqtIglrmnNp4/jtF1Zw+z2yZuNM7TkbZj3yXtkzafwzq4dsflR1GwYz5rQxOBbRPXEu+kZiNDIzsqFR0mUEaAlISIoQhKEBCEShQEIhPDU4BVDA1EJ8Jd1AwBKGp4alhAyEJ7WTYZqYgM/ud5Dt5+7II20bS7qjz7gg1o+QbvP6v4TXEkyffZwCfTok3yHEoId1PbT7gpg0DK/MqWnhnOKCsBw8VYw+Bc45LTpYFtMTUMcvqPcm1sWTZg3G8sz2n9K6Q006dL5us77R6nRVMTi3vt8rftGXfxTvgq7gtkuqX+VvE+g1VIiZ6hkNokmACScgBJPIBdFsnooXQ6sSxv2D5j2n6fz2Lf2Ng6VHJvW+83J5ToOQWm9nDJYXyzvUO7F8NH4rd/ooUMI2kN1jQ1o0H5PE8yrmGrQeSge66cxJjcdtYnjPTabcSBI4hWtk4oU6gFutDTOgJF+5YtCs5twYW1sem2u8tcMm71rTBA9VzzSa/s92yRMdum3AGkc5vqs3FugZWladGA3dIsIAnyVbFACS6IXmrnYhEKtiMT9AzNuyUu1dpNk7pv+FVwmKBMhwdpM3/la/Mj7pOC8xtj9LOiIr09+n/12jjao0fRfXge7W3neCrlh3XWgkXEbpm7SDkPwva/jDUwuP6cdGxUBxNEdYCajR9Q+8f3DUajmL9FLbhyXiYntxW2MXLQyO8jICDAM3vOmvNY636ezKlRm65jgB8rndUeLolU3bI3f+pWpt5Nl59B5r1KMxIrmKbRa07jnuda9g3nb+VU7iONwb+FhlxRSAJUICgRCVIgnhKGqQNTt1VEe6lhPhG6gZCc2naSYHE+iQVB9I3uf0/z7yRukmXGT+OwIFNXRvVHH6j+veSRlPh/CWE6lLu6yB0Nb/cfLwTm03PKs4bBzc5cVb+O1g/0wHO4nLuCoZh9nho3nkNHP04qR2NAtSbH9x+buGiolznmXEk8/dlao0ZVRGGEmTc8Sp6WHJyCuU8KGiXkdk+q0KTRoLLCfiaROn0sX9Jz3jcxr9Pv/AM/ur4TANbc9Y+XgtJpUUXhSMXuLxbxJwzi6mNJmlTU1E1q6TobSa+q6k8SHsd/yb1h5B3ipKTOo2xdxHw10e0+j271qZESREzETMnMZLJfhHNzEDx/CaeYvWUFJhXS7K2R1BV3iCZgAREGM5WTsvE/CqB0SLgjKxEW5pdv9PGYbdFNu+XyTvGGiI0GZuFjeLW6qlrRX10mL2i2lDnEAboEc7kWzOi4jpD0pF3Aknt0JvA0XOVtp1Mc97mCo528S6m0uFNoIEOO6xz4J3rBw+XnbLxeKfQMfCex2h+CWuk5ltatvP8IXmMU+TKxmrWN1jaxj9pVqvyNIH3Eho8TmmYLaPwGgGoCeDZdftssvECtiN6s8hrbDeeTchobAMdZ9pJ4kk5qKhsxzgXw99NpAe5uTZymx4Hy4rXhSOmfzMszt0VPpqWnLeEG2V7RcX46pjuldeqQKNETxje/7jkO0qvV2KwMBptk6kme//C0th0WtkA3GqTaKR1BGO2Sfqlm4zY2Ne01argBbeAdvOAOpDbRzkrKq7JgZknQnLsheo7IqlroMQQWn8jttI71Q2hsemTvU4LHzABmOIn2fBa4p512xy04W08oewgwbJq6XpDsV1Mzx+U8f7Tz99nOkKzDwYlRCEUIQhBo7qa94GZCiO8fmc1g4SJTWmk36gT/yVQ74xd8re82HvxThhyfmM8sgj+tboHHuSfGecmeJQShqRxATPh1DmQ3sStwQ1Jd2oInYibNElFJzqbt85fUPVXG0gMgkLUEzq5d2aAZfynsKoUuod0/KflPA/afRXGlBM2xnTXlzV5tKyotKu4Gr9J//AD/4/pXUTGpK2msxavsKprOEh2UwVeweNO7IHVFsxw8loUqIOetv58z4qnitmdYbjCdD1TmNZNtFy3x8X1sXxl7x6tYbEbx49l/ArRwzC4wbKHZ2y4AJgW4X5gg+K2f6cmItxOqyx4+NuTtz/FRkxxSYif8AX7fwZ/ScFq7GwdZj2VWN+UyJgA5gj8hJhMK6o4Nbn6aldk+kGMDIktAg5XgDLuWlsmunzb6joza2zf8AU32VNwkAtAkTBnPJ2TTB9Vj1qBpmXCARcAQJkneAmIPlddNSb8UU3z8o3Xsglp0uNO3msF2HeyWmC0/cLi+hXRintwX/ACkzEdGKOJpAOdUZvXJpuDZF40K53aP/AKVYciBXri8ySxx82rt9kUXMYd4iJlsTABvedUY2sBquScluc6lpxiY7cBiejRwNIf0u+5kzU3iC4mAN4kADIREflZdTbjHEte0XABaRadbL0B2OBsuJ6RbDp1SXUeq/UR1f2F74TLWmbjGpY+O2PTqUXNpdU7xqMbPV3iAC2+QO6OUjwToHj30nVMO8W+eD9LgQ1wI1BtbkqmGr1MO7dqNIyzy5FdDs/G0y7fDWkkQZiTwvmpFprOrNLUi9fpR7R2f8Mmsydwkb7fpmcx4CywsKTJOhK6Tb1Q1qbWMBawSSBqTw5XPiuYpgh8XAGmSXtE+JjpNY+r11GCfI4cO0ZK/XDGuLg2G1N10XcQbi0XF98dyxMNVsF0Owa4NTddEm7DwdHWHeBPceK84LzW2vzM9ItXf5G4rZoq0y2o2JzAMwdCDx1Xl3SXYrqDyD2gxZzeI58Rp4T7PtOuyiwvebZAak8AOK806Q7UNUkviLhrdGj1PE6+S7nC4ZCdUzMJpXlSISwhQaLNnMH0+JKlbhmjJo8FYISbq9IjDUu6nmPfvmEu7x99qCLdn3dLufxCmDY93TSPeaCItTS1TH3+vfmjdQValIOEETPuU3DvIO47MZH7hx7Rr48VcLVDiKG8OBFwdQdEErVIFVw9XembOFnD1HIqzSEmMveio3Nl4nfG6fmHmOPbxW5hOB7lx0ljgQb5jiF1GzMUKrZFiLOHA/o6JMbjS0tNJ3DWYzgrlCmSQBrZRYEB1tfytXCYUucAMyRC5LzxnUvp0mLV5Q1tlbMNJ8mCYIIi3ctHFsNipy2IvJjNVsXieK5qzMztluZnaxgnhtN7h8wv3Rb1WDtjElzQ5nW3XERdpiBB3c896/JbGyqkkji0/kJmKw1JxY0tiHPLrQ6A0kmReMvBdkeOe34mLS6RNFMMgl40458FgYja1arLR1eY4d+SvYvBjfeWEkXvFx1huwFVdScQ97W9VsWNnTFxGpsVaUruZiHm06hRwVaox53iSCDMu3gdbcE6vjQ129vQ6comB2rPrYoOBGShawnQmOAK34sttnaFeliGQ8AjTiD33C43HYJ1B0id3MH9rYY2E7fDgWuu0rzbHFoWmWaypbM25oRIV+qKb7hcptHBnD1CASW5g8QrGD2nxXHfHqXfTLFodE2jGSsAkAFphzSCDwIWfRxe8LJDtAtzusmnSPpNtl73b1Q6dUCzQOAH5/wuJxuMLiu1r/AA67d1zbdtxzCwcV0XgEsqSdN5tjyLgbHuXXXNEx248mCd7r45pKFJXouYd1zS08D6cR2KNasCoRvIQdHFkj2cPfv3orO7bOAPfv2U0sk3HnAHM8/dl6RWDL5cp9Ankx79ypHHTS/Dwt7482Pb4R5eg55lAxrRHu/YgNPs+/FOv7t5en+E+OKCJrOfvT3/lO3U9R1qwYJcf2exAFqq1a14b1j5DtUTqzqlhZvme0q1h6MC0AcfeZQVquHLR8SesBrkW6tPJS0KocA5p/Y4g++BVp9Nrmlt4IgmYJ8Muz8rIFJ1B2rmHPjGh7Qg2aDARJv71UuDxRpP3m3ixGjhw/lUmGcrgxlkRopmstJMA5Zeqo7vA4gPa17DbMcQdQea63Yb9+HiAWkSPehuvJdkbS+A+92OjejycOf5Hcu82djDTcHsIII0NnNN/BZ5cfzK9etMWWaTr7O+e62azKr95/vLVIMWHsDmmx8uIPNR4Sd6eAPmI9Vw0rxnt2a63B4rOZV6gsZgRNjl6KVuDfVdvGALy7SRyzBUmHpP35jQeHBab8PvNgjO8iy6Nc+/8ADntbj/Lj8TgKo3xBECXAZxYi6gZQ/wDbgX3qhMAkkQCQDwEHxnkuix2Cu4ip83AkmwgTKxKT6tBsVAHNAsQRxnkTrZa0rMR34zteJ89cdiaJDjOYzHCDF11+ydnllBoIB3uvIv8AMBHaYhcziKznvc4WLiZAXd7Ewpbh6YJkxNxleQO6yt7a081jtg4vZbXEyJj3pmsfb2Ip4SkXVYANmtHzOMZNHHnotzptt+lgWFzzvVHf9OkI3nEZknRs5uPmbLwrbm2KuLqmrWdvOyAFmtbo1o0HmcytIydFohJj9t1Kr94mBkGZtA4czz/winjAdYPBZJKRZzGyttOnwu0i36oWzg8XSeLuErh6dSBfu4qSnWHMLK2JtXNp3G4G5ZKWjihxXH0cY4ZOKsMxhzkys5xy2jLDqKvw6gh7Wkdiy8V0dpn5HFvI9Yef7VRmMKtMxiRyr4szW3sM93RyroWEcZI9ELXbiyhevmWePlUOAAEn9d45c7KOpfK3L3f1KkzPHifenPLgmk6+fbw1jzPYulxonNj0FtP1wyCaSfZ9feeiUC/vL0HvmnO5KhkePvJIlRKKQrLbRJO+8zPuy1JWTWwz2ElnWbnu6jsQXKZHcnucRc3HFomBzbmPxzVChimm2R4FX6b0Q+m8ESCCEtZgcEjqAde7Xfc3XtGR70xxez5hvD7mgnxbmO6UFKmfhOg/ITY/af0fLxWiKwDRNi0Xn8+SrkNqC0Om1rzyTMXhH0v9OpE7u8wzMj7T/cPwps1Prrdl9H6dei17nua54DhEQARa0X4lP2dWfhav9PW+QnqP+kE6TwPDQ8is/ohtv/S+E43ZYcQNI96LcxNam9pY4bwOYInz4rD5tqz27pwUvSJq6HZ2K+G6/wApzHqu02fgxG9ZwdBBzEaQvNNnVN0BjiT9jjckD6XHUga6jmJPW9G9r/DPw3nqE9U/aTp2HyXu9YvHKHNu1Pol0+KBYMs8iud2rtitSs0GOJAIPfmO9dVi4LQ2bkSBxgXXK7cpA8JA1JbbSOa9Rrizje+2C7b5GYI8FWO25cTAcLjNwdcRY8UYzCQG9Ui0ySDPZy7VRdh8jBtnHD1XmtK1lpa0zDouj2xG1Wmo6d24aJvIN5W1jcT/AE7NxsF8dUHIDSY05aqnS2mylRY2kIcWibZGIJPEmFluqEkkmSbklStZtO58SZ108v6X7GxDqr61RzqrnG7jw0AAsANALLm8Ps57ibQBmT+O1ewbY2gGAtEF3O4b+zy8efAbTxQExz/yttM3PYqgG2VE2VrE1ZKgDFBHKdvJ26mlqgBUUjMSQoS1JCLvTQo4oFXKeJWEpadcjmvM0e4yOgGJQsgYocUi8cGnzHXl8+gBmdL8fwNAUhYeP6H7Pu9lLGunmeQ4BMqO4cOwBbudGbfvMk8VGVIU02QNTSUEphcilJTZSSkJQQ4nCtfmIPEZqpFSl/e3zCvymyoG4XHNdrfgrjaizMRhWuvkeIsoW130/m6zeIz8ERtMot3w+IdIuLT/ALoz71vf0DMS2HiToRZw4EHRZnRVzKrnGxgR2Ez+lsbMO4ZnIkEa2XPlnvp2YK/T393GbXwFXCVZ8HRZw5+oWrsnazakaOGYPpxXbYmlSxLd2o0Oae4g8QdCuD2v0XrYV2/TBqU5kOaCXN5PaBbtFuxeYtF+p9eprbFO69w7DB4jeC1aVSVxmxMdvNBkTrfgtpmIJUraaS0vSuWr0DY+OFZnwahG+0dRzjm0A9X/AHD8dik2jTY1olwnUTN+K5DCYgkcxr6rZpVfii/zDP8Aa1vrXKHJWJi3GUOKoCoRcmBA7OCrwGWFz+FNXxAHVZ3n0H7VOVcdJnuyXvHlUoKz9pbSDAQ031PDkOf4UO0dpBoIaeRPoOfPTty43a20psMluyP2rtOdVzOKrlxRiK8qENXmZQ0NRCcgqKj3UFqeQkhBHupN1SwiEEJYmlisFqTdQV91CnLUJsds5/v3loo5TimuXpDXWUZQ9RuegRxTCUOcmEopSUjikJSSgCU2USmkoBxTC5BKYSg2ejVQNc+LTB/KnNU77sxLifErN2NWDHknhHn/AAtCpWBPBc2SPqdeKfpXsNi3NNytvB7W0lcwKx1hPbU4LGYbRZ1VX4ThdjYzyAvxkZHmqu41uRJHPPxWTSxRFpUwxRU4vXJr0nxcK8yr79Fg0MSRncLQp1outcV+M6nxjmpzjcer28svaW0wAQ021PHkP2q+09piCAbanjy7Pz2Z8ptHaM6rscKXae0ZXPYivKSvXlQtC8yFaE5AsiVHoiVCCgCmFOKQoEQgoIRAkSpIVAShKG+7oQde5yicUIVQwlRvKEIIXJpKEIpspJQhAhKY4oQgaSmlCEE2CElw/tJ75BCsNqRYoQsL+t8fi2ytxy4qw1yRCylvCYKxREoQvEvULLWqVtQ5IQkPUuX2ziiHubwK5+vVlIhdseQ+db8UogpQkQqhSUoCRCKUBBCEKBpQEIQJCChCoEgQhEG8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SEhUUExQUFBUXFRQVFxYXFBQUFRgXFxQXFxQUFxcYHCggGBolHRQUITEhJSkrLi4uFx8zODMsNygtLiwBCgoKDg0OGhAQGywkICQsLC0vLCwsLCwsLCwsLCwsLCwsLCwsLCwsLCwsLCw0LCwsLSwsLCwsLCwsLCwsLCwsLP/AABEIALcBEwMBIgACEQEDEQH/xAAbAAABBQEBAAAAAAAAAAAAAAAAAQIDBAUGB//EAD0QAAEDAgMECAYBAwMDBQAAAAEAAhEDIQQxQQUSUWEGInGBkaHB8BMyQlKx0eEUYvEjcpIzotIHJENTgv/EABkBAQEBAQEBAAAAAAAAAAAAAAABAwQCBf/EACkRAQACAgMAAAQFBQAAAAAAAAABAgMREiExBBMiQTJRYXHRBYGhweH/2gAMAwEAAhEDEQA/APEkISoAIQlQACUISoBCEIBJCdCECQhOhCgQBKlASwqpsIhPSKBIRCdCIQNASwnQiEAhEJRyVDYSK3RwZdzUlXA3hrgSBJE3CaTbPhCeQkhFNQlhEIESJUIEQUIQIkTkiISEJUII0JUIAJYShEIBCUBOAQNATkqAECQlhKiEUkJQEsIUCITikQIlhLCAECIToQgQBHn+FIyiXLRpYANG9UIa3ideQGZ7ldJtQo4YuV74DKQmoexou492naVFX2jFqY3R9x+buGizyZOpJPaSfUqotYnaLnWaNxvAG57XfqFUpVC0ggwQui2R0UfUh1WabeEf6h7j8vffkuqZsaiKRpBgDDnxJ0cXZyOKky0ritPbgq7BUbvsz+pvqqMLR2jgn4OtGYN2nR7eB5jVR4miHD4jMjmOB1R4UkicQkUU2EJyRA0oSpCqEQlSIhIQnIQRwlATgEoCBoCcAlSwgRLCWEICEQlhKAikhLCVEIGkIU/wY+cxyzd4JDWA+Vo7XdY+GQRETWE5AnsCmbhH/Y7wITXYh5+p3YDA8AkLCcz6lBL/AEb9QB2uYPyVE6nBgx3GfPJKxnAK9hNnOdomjai1hNlew2zzEugAZk2HeVO+tTpWb13f9o79e5Z+JxD6h6x7ALAdgV0i5Ux7KdqTQ533uHVH+1pz7T4LMr1nPdvOJceJ/HIclPhMG+q7dY0uPkOZOQHau42D0Npsh9aKrvt/+Mdozf325Lxe8VjctcWG2SenJbG6O1sTdjd1n/2Os3nu/cey3MLt9idGqVEjdG/UJA33ZybQNGj2SVuC0S3IQCLRGkLU2DSYahLhfdtyjXw1WM5ZdsfD1xxv1VqbBcMnCdReOd1Txmz308xbKRcLsMXQ3Y4HX8hZNSqXAh2U5QvNL2l5mYchtTZbcQw03jmDq12jh7uvPKtGpharqbx2jRzdHN98QvaRQbwWJ0o6OtxNOLB7bsfwP2n+0/yt6205ckbncPL8VQaAHDeLTlEEDxIVUlv9/wDxH/krdMuovdTqtIglrmnNp4/jtF1Zw+z2yZuNM7TkbZj3yXtkzafwzq4dsflR1GwYz5rQxOBbRPXEu+kZiNDIzsqFR0mUEaAlISIoQhKEBCEShQEIhPDU4BVDA1EJ8Jd1AwBKGp4alhAyEJ7WTYZqYgM/ud5Dt5+7II20bS7qjz7gg1o+QbvP6v4TXEkyffZwCfTok3yHEoId1PbT7gpg0DK/MqWnhnOKCsBw8VYw+Bc45LTpYFtMTUMcvqPcm1sWTZg3G8sz2n9K6Q006dL5us77R6nRVMTi3vt8rftGXfxTvgq7gtkuqX+VvE+g1VIiZ6hkNokmACScgBJPIBdFsnooXQ6sSxv2D5j2n6fz2Lf2Ng6VHJvW+83J5ToOQWm9nDJYXyzvUO7F8NH4rd/ooUMI2kN1jQ1o0H5PE8yrmGrQeSge66cxJjcdtYnjPTabcSBI4hWtk4oU6gFutDTOgJF+5YtCs5twYW1sem2u8tcMm71rTBA9VzzSa/s92yRMdum3AGkc5vqs3FugZWladGA3dIsIAnyVbFACS6IXmrnYhEKtiMT9AzNuyUu1dpNk7pv+FVwmKBMhwdpM3/la/Mj7pOC8xtj9LOiIr09+n/12jjao0fRfXge7W3neCrlh3XWgkXEbpm7SDkPwva/jDUwuP6cdGxUBxNEdYCajR9Q+8f3DUajmL9FLbhyXiYntxW2MXLQyO8jICDAM3vOmvNY636ezKlRm65jgB8rndUeLolU3bI3f+pWpt5Nl59B5r1KMxIrmKbRa07jnuda9g3nb+VU7iONwb+FhlxRSAJUICgRCVIgnhKGqQNTt1VEe6lhPhG6gZCc2naSYHE+iQVB9I3uf0/z7yRukmXGT+OwIFNXRvVHH6j+veSRlPh/CWE6lLu6yB0Nb/cfLwTm03PKs4bBzc5cVb+O1g/0wHO4nLuCoZh9nho3nkNHP04qR2NAtSbH9x+buGiolznmXEk8/dlao0ZVRGGEmTc8Sp6WHJyCuU8KGiXkdk+q0KTRoLLCfiaROn0sX9Jz3jcxr9Pv/AM/ur4TANbc9Y+XgtJpUUXhSMXuLxbxJwzi6mNJmlTU1E1q6TobSa+q6k8SHsd/yb1h5B3ipKTOo2xdxHw10e0+j271qZESREzETMnMZLJfhHNzEDx/CaeYvWUFJhXS7K2R1BV3iCZgAREGM5WTsvE/CqB0SLgjKxEW5pdv9PGYbdFNu+XyTvGGiI0GZuFjeLW6qlrRX10mL2i2lDnEAboEc7kWzOi4jpD0pF3Aknt0JvA0XOVtp1Mc97mCo528S6m0uFNoIEOO6xz4J3rBw+XnbLxeKfQMfCex2h+CWuk5ltatvP8IXmMU+TKxmrWN1jaxj9pVqvyNIH3Eho8TmmYLaPwGgGoCeDZdftssvECtiN6s8hrbDeeTchobAMdZ9pJ4kk5qKhsxzgXw99NpAe5uTZymx4Hy4rXhSOmfzMszt0VPpqWnLeEG2V7RcX46pjuldeqQKNETxje/7jkO0qvV2KwMBptk6kme//C0th0WtkA3GqTaKR1BGO2Sfqlm4zY2Ne01argBbeAdvOAOpDbRzkrKq7JgZknQnLsheo7IqlroMQQWn8jttI71Q2hsemTvU4LHzABmOIn2fBa4p512xy04W08oewgwbJq6XpDsV1Mzx+U8f7Tz99nOkKzDwYlRCEUIQhBo7qa94GZCiO8fmc1g4SJTWmk36gT/yVQ74xd8re82HvxThhyfmM8sgj+tboHHuSfGecmeJQShqRxATPh1DmQ3sStwQ1Jd2oInYibNElFJzqbt85fUPVXG0gMgkLUEzq5d2aAZfynsKoUuod0/KflPA/afRXGlBM2xnTXlzV5tKyotKu4Gr9J//AD/4/pXUTGpK2msxavsKprOEh2UwVeweNO7IHVFsxw8loUqIOetv58z4qnitmdYbjCdD1TmNZNtFy3x8X1sXxl7x6tYbEbx49l/ArRwzC4wbKHZ2y4AJgW4X5gg+K2f6cmItxOqyx4+NuTtz/FRkxxSYif8AX7fwZ/ScFq7GwdZj2VWN+UyJgA5gj8hJhMK6o4Nbn6aldk+kGMDIktAg5XgDLuWlsmunzb6joza2zf8AU32VNwkAtAkTBnPJ2TTB9Vj1qBpmXCARcAQJkneAmIPlddNSb8UU3z8o3Xsglp0uNO3msF2HeyWmC0/cLi+hXRintwX/ACkzEdGKOJpAOdUZvXJpuDZF40K53aP/AKVYciBXri8ySxx82rt9kUXMYd4iJlsTABvedUY2sBquScluc6lpxiY7cBiejRwNIf0u+5kzU3iC4mAN4kADIREflZdTbjHEte0XABaRadbL0B2OBsuJ6RbDp1SXUeq/UR1f2F74TLWmbjGpY+O2PTqUXNpdU7xqMbPV3iAC2+QO6OUjwToHj30nVMO8W+eD9LgQ1wI1BtbkqmGr1MO7dqNIyzy5FdDs/G0y7fDWkkQZiTwvmpFprOrNLUi9fpR7R2f8Mmsydwkb7fpmcx4CywsKTJOhK6Tb1Q1qbWMBawSSBqTw5XPiuYpgh8XAGmSXtE+JjpNY+r11GCfI4cO0ZK/XDGuLg2G1N10XcQbi0XF98dyxMNVsF0Owa4NTddEm7DwdHWHeBPceK84LzW2vzM9ItXf5G4rZoq0y2o2JzAMwdCDx1Xl3SXYrqDyD2gxZzeI58Rp4T7PtOuyiwvebZAak8AOK806Q7UNUkviLhrdGj1PE6+S7nC4ZCdUzMJpXlSISwhQaLNnMH0+JKlbhmjJo8FYISbq9IjDUu6nmPfvmEu7x99qCLdn3dLufxCmDY93TSPeaCItTS1TH3+vfmjdQValIOEETPuU3DvIO47MZH7hx7Rr48VcLVDiKG8OBFwdQdEErVIFVw9XembOFnD1HIqzSEmMveio3Nl4nfG6fmHmOPbxW5hOB7lx0ljgQb5jiF1GzMUKrZFiLOHA/o6JMbjS0tNJ3DWYzgrlCmSQBrZRYEB1tfytXCYUucAMyRC5LzxnUvp0mLV5Q1tlbMNJ8mCYIIi3ctHFsNipy2IvJjNVsXieK5qzMztluZnaxgnhtN7h8wv3Rb1WDtjElzQ5nW3XERdpiBB3c896/JbGyqkkji0/kJmKw1JxY0tiHPLrQ6A0kmReMvBdkeOe34mLS6RNFMMgl40458FgYja1arLR1eY4d+SvYvBjfeWEkXvFx1huwFVdScQ97W9VsWNnTFxGpsVaUruZiHm06hRwVaox53iSCDMu3gdbcE6vjQ129vQ6comB2rPrYoOBGShawnQmOAK34sttnaFeliGQ8AjTiD33C43HYJ1B0id3MH9rYY2E7fDgWuu0rzbHFoWmWaypbM25oRIV+qKb7hcptHBnD1CASW5g8QrGD2nxXHfHqXfTLFodE2jGSsAkAFphzSCDwIWfRxe8LJDtAtzusmnSPpNtl73b1Q6dUCzQOAH5/wuJxuMLiu1r/AA67d1zbdtxzCwcV0XgEsqSdN5tjyLgbHuXXXNEx248mCd7r45pKFJXouYd1zS08D6cR2KNasCoRvIQdHFkj2cPfv3orO7bOAPfv2U0sk3HnAHM8/dl6RWDL5cp9Ankx79ypHHTS/Dwt7482Pb4R5eg55lAxrRHu/YgNPs+/FOv7t5en+E+OKCJrOfvT3/lO3U9R1qwYJcf2exAFqq1a14b1j5DtUTqzqlhZvme0q1h6MC0AcfeZQVquHLR8SesBrkW6tPJS0KocA5p/Y4g++BVp9Nrmlt4IgmYJ8Muz8rIFJ1B2rmHPjGh7Qg2aDARJv71UuDxRpP3m3ixGjhw/lUmGcrgxlkRopmstJMA5Zeqo7vA4gPa17DbMcQdQea63Yb9+HiAWkSPehuvJdkbS+A+92OjejycOf5Hcu82djDTcHsIII0NnNN/BZ5cfzK9etMWWaTr7O+e62azKr95/vLVIMWHsDmmx8uIPNR4Sd6eAPmI9Vw0rxnt2a63B4rOZV6gsZgRNjl6KVuDfVdvGALy7SRyzBUmHpP35jQeHBab8PvNgjO8iy6Nc+/8ADntbj/Lj8TgKo3xBECXAZxYi6gZQ/wDbgX3qhMAkkQCQDwEHxnkuix2Cu4ip83AkmwgTKxKT6tBsVAHNAsQRxnkTrZa0rMR34zteJ89cdiaJDjOYzHCDF11+ydnllBoIB3uvIv8AMBHaYhcziKznvc4WLiZAXd7Ewpbh6YJkxNxleQO6yt7a081jtg4vZbXEyJj3pmsfb2Ip4SkXVYANmtHzOMZNHHnotzptt+lgWFzzvVHf9OkI3nEZknRs5uPmbLwrbm2KuLqmrWdvOyAFmtbo1o0HmcytIydFohJj9t1Kr94mBkGZtA4czz/winjAdYPBZJKRZzGyttOnwu0i36oWzg8XSeLuErh6dSBfu4qSnWHMLK2JtXNp3G4G5ZKWjihxXH0cY4ZOKsMxhzkys5xy2jLDqKvw6gh7Wkdiy8V0dpn5HFvI9Yef7VRmMKtMxiRyr4szW3sM93RyroWEcZI9ELXbiyhevmWePlUOAAEn9d45c7KOpfK3L3f1KkzPHifenPLgmk6+fbw1jzPYulxonNj0FtP1wyCaSfZ9feeiUC/vL0HvmnO5KhkePvJIlRKKQrLbRJO+8zPuy1JWTWwz2ElnWbnu6jsQXKZHcnucRc3HFomBzbmPxzVChimm2R4FX6b0Q+m8ESCCEtZgcEjqAde7Xfc3XtGR70xxez5hvD7mgnxbmO6UFKmfhOg/ITY/af0fLxWiKwDRNi0Xn8+SrkNqC0Om1rzyTMXhH0v9OpE7u8wzMj7T/cPwps1Prrdl9H6dei17nua54DhEQARa0X4lP2dWfhav9PW+QnqP+kE6TwPDQ8is/ohtv/S+E43ZYcQNI96LcxNam9pY4bwOYInz4rD5tqz27pwUvSJq6HZ2K+G6/wApzHqu02fgxG9ZwdBBzEaQvNNnVN0BjiT9jjckD6XHUga6jmJPW9G9r/DPw3nqE9U/aTp2HyXu9YvHKHNu1Pol0+KBYMs8iud2rtitSs0GOJAIPfmO9dVi4LQ2bkSBxgXXK7cpA8JA1JbbSOa9Rrizje+2C7b5GYI8FWO25cTAcLjNwdcRY8UYzCQG9Ui0ySDPZy7VRdh8jBtnHD1XmtK1lpa0zDouj2xG1Wmo6d24aJvIN5W1jcT/AE7NxsF8dUHIDSY05aqnS2mylRY2kIcWibZGIJPEmFluqEkkmSbklStZtO58SZ108v6X7GxDqr61RzqrnG7jw0AAsANALLm8Ps57ibQBmT+O1ewbY2gGAtEF3O4b+zy8efAbTxQExz/yttM3PYqgG2VE2VrE1ZKgDFBHKdvJ26mlqgBUUjMSQoS1JCLvTQo4oFXKeJWEpadcjmvM0e4yOgGJQsgYocUi8cGnzHXl8+gBmdL8fwNAUhYeP6H7Pu9lLGunmeQ4BMqO4cOwBbudGbfvMk8VGVIU02QNTSUEphcilJTZSSkJQQ4nCtfmIPEZqpFSl/e3zCvymyoG4XHNdrfgrjaizMRhWuvkeIsoW130/m6zeIz8ERtMot3w+IdIuLT/ALoz71vf0DMS2HiToRZw4EHRZnRVzKrnGxgR2Ez+lsbMO4ZnIkEa2XPlnvp2YK/T393GbXwFXCVZ8HRZw5+oWrsnazakaOGYPpxXbYmlSxLd2o0Oae4g8QdCuD2v0XrYV2/TBqU5kOaCXN5PaBbtFuxeYtF+p9eprbFO69w7DB4jeC1aVSVxmxMdvNBkTrfgtpmIJUraaS0vSuWr0DY+OFZnwahG+0dRzjm0A9X/AHD8dik2jTY1olwnUTN+K5DCYgkcxr6rZpVfii/zDP8Aa1vrXKHJWJi3GUOKoCoRcmBA7OCrwGWFz+FNXxAHVZ3n0H7VOVcdJnuyXvHlUoKz9pbSDAQ031PDkOf4UO0dpBoIaeRPoOfPTty43a20psMluyP2rtOdVzOKrlxRiK8qENXmZQ0NRCcgqKj3UFqeQkhBHupN1SwiEEJYmlisFqTdQV91CnLUJsds5/v3loo5TimuXpDXWUZQ9RuegRxTCUOcmEopSUjikJSSgCU2USmkoBxTC5BKYSg2ejVQNc+LTB/KnNU77sxLifErN2NWDHknhHn/AAtCpWBPBc2SPqdeKfpXsNi3NNytvB7W0lcwKx1hPbU4LGYbRZ1VX4ThdjYzyAvxkZHmqu41uRJHPPxWTSxRFpUwxRU4vXJr0nxcK8yr79Fg0MSRncLQp1outcV+M6nxjmpzjcer28svaW0wAQ021PHkP2q+09piCAbanjy7Pz2Z8ptHaM6rscKXae0ZXPYivKSvXlQtC8yFaE5AsiVHoiVCCgCmFOKQoEQgoIRAkSpIVAShKG+7oQde5yicUIVQwlRvKEIIXJpKEIpspJQhAhKY4oQgaSmlCEE2CElw/tJ75BCsNqRYoQsL+t8fi2ytxy4qw1yRCylvCYKxREoQvEvULLWqVtQ5IQkPUuX2ziiHubwK5+vVlIhdseQ+db8UogpQkQqhSUoCRCKUBBCEKBpQEIQJCChCoEgQhEG8hCE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SEhUUExQUFBUXFRQVFxYXFBQUFRgXFxQXFxQUFxcYHCggGBolHRQUITEhJSkrLi4uFx8zODMsNygtLiwBCgoKDg0OGhAQGywkICQsLC0vLCwsLCwsLCwsLCwsLCwsLCwsLCwsLCwsLCw0LCwsLSwsLCwsLCwsLCwsLCwsLP/AABEIALcBEwMBIgACEQEDEQH/xAAbAAABBQEBAAAAAAAAAAAAAAAAAQIDBAUGB//EAD0QAAEDAgMECAYBAwMDBQAAAAEAAhEDIQQxQQUSUWEGInGBkaHB8BMyQlKx0eEUYvEjcpIzotIHJENTgv/EABkBAQEBAQEBAAAAAAAAAAAAAAABAwQCBf/EACkRAQACAgMAAAQFBQAAAAAAAAABAgMREiExBBMiQTJRYXHRBYGhweH/2gAMAwEAAhEDEQA/APEkISoAIQlQACUISoBCEIBJCdCECQhOhCgQBKlASwqpsIhPSKBIRCdCIQNASwnQiEAhEJRyVDYSK3RwZdzUlXA3hrgSBJE3CaTbPhCeQkhFNQlhEIESJUIEQUIQIkTkiISEJUII0JUIAJYShEIBCUBOAQNATkqAECQlhKiEUkJQEsIUCITikQIlhLCAECIToQgQBHn+FIyiXLRpYANG9UIa3ideQGZ7ldJtQo4YuV74DKQmoexou492naVFX2jFqY3R9x+buGizyZOpJPaSfUqotYnaLnWaNxvAG57XfqFUpVC0ggwQui2R0UfUh1WabeEf6h7j8vffkuqZsaiKRpBgDDnxJ0cXZyOKky0ritPbgq7BUbvsz+pvqqMLR2jgn4OtGYN2nR7eB5jVR4miHD4jMjmOB1R4UkicQkUU2EJyRA0oSpCqEQlSIhIQnIQRwlATgEoCBoCcAlSwgRLCWEICEQlhKAikhLCVEIGkIU/wY+cxyzd4JDWA+Vo7XdY+GQRETWE5AnsCmbhH/Y7wITXYh5+p3YDA8AkLCcz6lBL/AEb9QB2uYPyVE6nBgx3GfPJKxnAK9hNnOdomjai1hNlew2zzEugAZk2HeVO+tTpWb13f9o79e5Z+JxD6h6x7ALAdgV0i5Ux7KdqTQ533uHVH+1pz7T4LMr1nPdvOJceJ/HIclPhMG+q7dY0uPkOZOQHau42D0Npsh9aKrvt/+Mdozf325Lxe8VjctcWG2SenJbG6O1sTdjd1n/2Os3nu/cey3MLt9idGqVEjdG/UJA33ZybQNGj2SVuC0S3IQCLRGkLU2DSYahLhfdtyjXw1WM5ZdsfD1xxv1VqbBcMnCdReOd1Txmz308xbKRcLsMXQ3Y4HX8hZNSqXAh2U5QvNL2l5mYchtTZbcQw03jmDq12jh7uvPKtGpharqbx2jRzdHN98QvaRQbwWJ0o6OtxNOLB7bsfwP2n+0/yt6205ckbncPL8VQaAHDeLTlEEDxIVUlv9/wDxH/krdMuovdTqtIglrmnNp4/jtF1Zw+z2yZuNM7TkbZj3yXtkzafwzq4dsflR1GwYz5rQxOBbRPXEu+kZiNDIzsqFR0mUEaAlISIoQhKEBCEShQEIhPDU4BVDA1EJ8Jd1AwBKGp4alhAyEJ7WTYZqYgM/ud5Dt5+7II20bS7qjz7gg1o+QbvP6v4TXEkyffZwCfTok3yHEoId1PbT7gpg0DK/MqWnhnOKCsBw8VYw+Bc45LTpYFtMTUMcvqPcm1sWTZg3G8sz2n9K6Q006dL5us77R6nRVMTi3vt8rftGXfxTvgq7gtkuqX+VvE+g1VIiZ6hkNokmACScgBJPIBdFsnooXQ6sSxv2D5j2n6fz2Lf2Ng6VHJvW+83J5ToOQWm9nDJYXyzvUO7F8NH4rd/ooUMI2kN1jQ1o0H5PE8yrmGrQeSge66cxJjcdtYnjPTabcSBI4hWtk4oU6gFutDTOgJF+5YtCs5twYW1sem2u8tcMm71rTBA9VzzSa/s92yRMdum3AGkc5vqs3FugZWladGA3dIsIAnyVbFACS6IXmrnYhEKtiMT9AzNuyUu1dpNk7pv+FVwmKBMhwdpM3/la/Mj7pOC8xtj9LOiIr09+n/12jjao0fRfXge7W3neCrlh3XWgkXEbpm7SDkPwva/jDUwuP6cdGxUBxNEdYCajR9Q+8f3DUajmL9FLbhyXiYntxW2MXLQyO8jICDAM3vOmvNY636ezKlRm65jgB8rndUeLolU3bI3f+pWpt5Nl59B5r1KMxIrmKbRa07jnuda9g3nb+VU7iONwb+FhlxRSAJUICgRCVIgnhKGqQNTt1VEe6lhPhG6gZCc2naSYHE+iQVB9I3uf0/z7yRukmXGT+OwIFNXRvVHH6j+veSRlPh/CWE6lLu6yB0Nb/cfLwTm03PKs4bBzc5cVb+O1g/0wHO4nLuCoZh9nho3nkNHP04qR2NAtSbH9x+buGiolznmXEk8/dlao0ZVRGGEmTc8Sp6WHJyCuU8KGiXkdk+q0KTRoLLCfiaROn0sX9Jz3jcxr9Pv/AM/ur4TANbc9Y+XgtJpUUXhSMXuLxbxJwzi6mNJmlTU1E1q6TobSa+q6k8SHsd/yb1h5B3ipKTOo2xdxHw10e0+j271qZESREzETMnMZLJfhHNzEDx/CaeYvWUFJhXS7K2R1BV3iCZgAREGM5WTsvE/CqB0SLgjKxEW5pdv9PGYbdFNu+XyTvGGiI0GZuFjeLW6qlrRX10mL2i2lDnEAboEc7kWzOi4jpD0pF3Aknt0JvA0XOVtp1Mc97mCo528S6m0uFNoIEOO6xz4J3rBw+XnbLxeKfQMfCex2h+CWuk5ltatvP8IXmMU+TKxmrWN1jaxj9pVqvyNIH3Eho8TmmYLaPwGgGoCeDZdftssvECtiN6s8hrbDeeTchobAMdZ9pJ4kk5qKhsxzgXw99NpAe5uTZymx4Hy4rXhSOmfzMszt0VPpqWnLeEG2V7RcX46pjuldeqQKNETxje/7jkO0qvV2KwMBptk6kme//C0th0WtkA3GqTaKR1BGO2Sfqlm4zY2Ne01argBbeAdvOAOpDbRzkrKq7JgZknQnLsheo7IqlroMQQWn8jttI71Q2hsemTvU4LHzABmOIn2fBa4p512xy04W08oewgwbJq6XpDsV1Mzx+U8f7Tz99nOkKzDwYlRCEUIQhBo7qa94GZCiO8fmc1g4SJTWmk36gT/yVQ74xd8re82HvxThhyfmM8sgj+tboHHuSfGecmeJQShqRxATPh1DmQ3sStwQ1Jd2oInYibNElFJzqbt85fUPVXG0gMgkLUEzq5d2aAZfynsKoUuod0/KflPA/afRXGlBM2xnTXlzV5tKyotKu4Gr9J//AD/4/pXUTGpK2msxavsKprOEh2UwVeweNO7IHVFsxw8loUqIOetv58z4qnitmdYbjCdD1TmNZNtFy3x8X1sXxl7x6tYbEbx49l/ArRwzC4wbKHZ2y4AJgW4X5gg+K2f6cmItxOqyx4+NuTtz/FRkxxSYif8AX7fwZ/ScFq7GwdZj2VWN+UyJgA5gj8hJhMK6o4Nbn6aldk+kGMDIktAg5XgDLuWlsmunzb6joza2zf8AU32VNwkAtAkTBnPJ2TTB9Vj1qBpmXCARcAQJkneAmIPlddNSb8UU3z8o3Xsglp0uNO3msF2HeyWmC0/cLi+hXRintwX/ACkzEdGKOJpAOdUZvXJpuDZF40K53aP/AKVYciBXri8ySxx82rt9kUXMYd4iJlsTABvedUY2sBquScluc6lpxiY7cBiejRwNIf0u+5kzU3iC4mAN4kADIREflZdTbjHEte0XABaRadbL0B2OBsuJ6RbDp1SXUeq/UR1f2F74TLWmbjGpY+O2PTqUXNpdU7xqMbPV3iAC2+QO6OUjwToHj30nVMO8W+eD9LgQ1wI1BtbkqmGr1MO7dqNIyzy5FdDs/G0y7fDWkkQZiTwvmpFprOrNLUi9fpR7R2f8Mmsydwkb7fpmcx4CywsKTJOhK6Tb1Q1qbWMBawSSBqTw5XPiuYpgh8XAGmSXtE+JjpNY+r11GCfI4cO0ZK/XDGuLg2G1N10XcQbi0XF98dyxMNVsF0Owa4NTddEm7DwdHWHeBPceK84LzW2vzM9ItXf5G4rZoq0y2o2JzAMwdCDx1Xl3SXYrqDyD2gxZzeI58Rp4T7PtOuyiwvebZAak8AOK806Q7UNUkviLhrdGj1PE6+S7nC4ZCdUzMJpXlSISwhQaLNnMH0+JKlbhmjJo8FYISbq9IjDUu6nmPfvmEu7x99qCLdn3dLufxCmDY93TSPeaCItTS1TH3+vfmjdQValIOEETPuU3DvIO47MZH7hx7Rr48VcLVDiKG8OBFwdQdEErVIFVw9XembOFnD1HIqzSEmMveio3Nl4nfG6fmHmOPbxW5hOB7lx0ljgQb5jiF1GzMUKrZFiLOHA/o6JMbjS0tNJ3DWYzgrlCmSQBrZRYEB1tfytXCYUucAMyRC5LzxnUvp0mLV5Q1tlbMNJ8mCYIIi3ctHFsNipy2IvJjNVsXieK5qzMztluZnaxgnhtN7h8wv3Rb1WDtjElzQ5nW3XERdpiBB3c896/JbGyqkkji0/kJmKw1JxY0tiHPLrQ6A0kmReMvBdkeOe34mLS6RNFMMgl40458FgYja1arLR1eY4d+SvYvBjfeWEkXvFx1huwFVdScQ97W9VsWNnTFxGpsVaUruZiHm06hRwVaox53iSCDMu3gdbcE6vjQ129vQ6comB2rPrYoOBGShawnQmOAK34sttnaFeliGQ8AjTiD33C43HYJ1B0id3MH9rYY2E7fDgWuu0rzbHFoWmWaypbM25oRIV+qKb7hcptHBnD1CASW5g8QrGD2nxXHfHqXfTLFodE2jGSsAkAFphzSCDwIWfRxe8LJDtAtzusmnSPpNtl73b1Q6dUCzQOAH5/wuJxuMLiu1r/AA67d1zbdtxzCwcV0XgEsqSdN5tjyLgbHuXXXNEx248mCd7r45pKFJXouYd1zS08D6cR2KNasCoRvIQdHFkj2cPfv3orO7bOAPfv2U0sk3HnAHM8/dl6RWDL5cp9Ankx79ypHHTS/Dwt7482Pb4R5eg55lAxrRHu/YgNPs+/FOv7t5en+E+OKCJrOfvT3/lO3U9R1qwYJcf2exAFqq1a14b1j5DtUTqzqlhZvme0q1h6MC0AcfeZQVquHLR8SesBrkW6tPJS0KocA5p/Y4g++BVp9Nrmlt4IgmYJ8Muz8rIFJ1B2rmHPjGh7Qg2aDARJv71UuDxRpP3m3ixGjhw/lUmGcrgxlkRopmstJMA5Zeqo7vA4gPa17DbMcQdQea63Yb9+HiAWkSPehuvJdkbS+A+92OjejycOf5Hcu82djDTcHsIII0NnNN/BZ5cfzK9etMWWaTr7O+e62azKr95/vLVIMWHsDmmx8uIPNR4Sd6eAPmI9Vw0rxnt2a63B4rOZV6gsZgRNjl6KVuDfVdvGALy7SRyzBUmHpP35jQeHBab8PvNgjO8iy6Nc+/8ADntbj/Lj8TgKo3xBECXAZxYi6gZQ/wDbgX3qhMAkkQCQDwEHxnkuix2Cu4ip83AkmwgTKxKT6tBsVAHNAsQRxnkTrZa0rMR34zteJ89cdiaJDjOYzHCDF11+ydnllBoIB3uvIv8AMBHaYhcziKznvc4WLiZAXd7Ewpbh6YJkxNxleQO6yt7a081jtg4vZbXEyJj3pmsfb2Ip4SkXVYANmtHzOMZNHHnotzptt+lgWFzzvVHf9OkI3nEZknRs5uPmbLwrbm2KuLqmrWdvOyAFmtbo1o0HmcytIydFohJj9t1Kr94mBkGZtA4czz/winjAdYPBZJKRZzGyttOnwu0i36oWzg8XSeLuErh6dSBfu4qSnWHMLK2JtXNp3G4G5ZKWjihxXH0cY4ZOKsMxhzkys5xy2jLDqKvw6gh7Wkdiy8V0dpn5HFvI9Yef7VRmMKtMxiRyr4szW3sM93RyroWEcZI9ELXbiyhevmWePlUOAAEn9d45c7KOpfK3L3f1KkzPHifenPLgmk6+fbw1jzPYulxonNj0FtP1wyCaSfZ9feeiUC/vL0HvmnO5KhkePvJIlRKKQrLbRJO+8zPuy1JWTWwz2ElnWbnu6jsQXKZHcnucRc3HFomBzbmPxzVChimm2R4FX6b0Q+m8ESCCEtZgcEjqAde7Xfc3XtGR70xxez5hvD7mgnxbmO6UFKmfhOg/ITY/af0fLxWiKwDRNi0Xn8+SrkNqC0Om1rzyTMXhH0v9OpE7u8wzMj7T/cPwps1Prrdl9H6dei17nua54DhEQARa0X4lP2dWfhav9PW+QnqP+kE6TwPDQ8is/ohtv/S+E43ZYcQNI96LcxNam9pY4bwOYInz4rD5tqz27pwUvSJq6HZ2K+G6/wApzHqu02fgxG9ZwdBBzEaQvNNnVN0BjiT9jjckD6XHUga6jmJPW9G9r/DPw3nqE9U/aTp2HyXu9YvHKHNu1Pol0+KBYMs8iud2rtitSs0GOJAIPfmO9dVi4LQ2bkSBxgXXK7cpA8JA1JbbSOa9Rrizje+2C7b5GYI8FWO25cTAcLjNwdcRY8UYzCQG9Ui0ySDPZy7VRdh8jBtnHD1XmtK1lpa0zDouj2xG1Wmo6d24aJvIN5W1jcT/AE7NxsF8dUHIDSY05aqnS2mylRY2kIcWibZGIJPEmFluqEkkmSbklStZtO58SZ108v6X7GxDqr61RzqrnG7jw0AAsANALLm8Ps57ibQBmT+O1ewbY2gGAtEF3O4b+zy8efAbTxQExz/yttM3PYqgG2VE2VrE1ZKgDFBHKdvJ26mlqgBUUjMSQoS1JCLvTQo4oFXKeJWEpadcjmvM0e4yOgGJQsgYocUi8cGnzHXl8+gBmdL8fwNAUhYeP6H7Pu9lLGunmeQ4BMqO4cOwBbudGbfvMk8VGVIU02QNTSUEphcilJTZSSkJQQ4nCtfmIPEZqpFSl/e3zCvymyoG4XHNdrfgrjaizMRhWuvkeIsoW130/m6zeIz8ERtMot3w+IdIuLT/ALoz71vf0DMS2HiToRZw4EHRZnRVzKrnGxgR2Ez+lsbMO4ZnIkEa2XPlnvp2YK/T393GbXwFXCVZ8HRZw5+oWrsnazakaOGYPpxXbYmlSxLd2o0Oae4g8QdCuD2v0XrYV2/TBqU5kOaCXN5PaBbtFuxeYtF+p9eprbFO69w7DB4jeC1aVSVxmxMdvNBkTrfgtpmIJUraaS0vSuWr0DY+OFZnwahG+0dRzjm0A9X/AHD8dik2jTY1olwnUTN+K5DCYgkcxr6rZpVfii/zDP8Aa1vrXKHJWJi3GUOKoCoRcmBA7OCrwGWFz+FNXxAHVZ3n0H7VOVcdJnuyXvHlUoKz9pbSDAQ031PDkOf4UO0dpBoIaeRPoOfPTty43a20psMluyP2rtOdVzOKrlxRiK8qENXmZQ0NRCcgqKj3UFqeQkhBHupN1SwiEEJYmlisFqTdQV91CnLUJsds5/v3loo5TimuXpDXWUZQ9RuegRxTCUOcmEopSUjikJSSgCU2USmkoBxTC5BKYSg2ejVQNc+LTB/KnNU77sxLifErN2NWDHknhHn/AAtCpWBPBc2SPqdeKfpXsNi3NNytvB7W0lcwKx1hPbU4LGYbRZ1VX4ThdjYzyAvxkZHmqu41uRJHPPxWTSxRFpUwxRU4vXJr0nxcK8yr79Fg0MSRncLQp1outcV+M6nxjmpzjcer28svaW0wAQ021PHkP2q+09piCAbanjy7Pz2Z8ptHaM6rscKXae0ZXPYivKSvXlQtC8yFaE5AsiVHoiVCCgCmFOKQoEQgoIRAkSpIVAShKG+7oQde5yicUIVQwlRvKEIIXJpKEIpspJQhAhKY4oQgaSmlCEE2CElw/tJ75BCsNqRYoQsL+t8fi2ytxy4qw1yRCylvCYKxREoQvEvULLWqVtQ5IQkPUuX2ziiHubwK5+vVlIhdseQ+db8UogpQkQqhSUoCRCKUBBCEKBpQEIQJCChCoEgQhEG8hCEH/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Wacom Cintiq 13HD Interactive Pen Display (DTK13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374" y="1828800"/>
            <a:ext cx="6016625" cy="45124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15000" y="838200"/>
            <a:ext cx="25908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a:solidFill>
                  <a:schemeClr val="tx1">
                    <a:lumMod val="95000"/>
                    <a:lumOff val="5000"/>
                  </a:schemeClr>
                </a:solidFill>
              </a:rPr>
              <a:t>Cintiq</a:t>
            </a:r>
          </a:p>
        </p:txBody>
      </p:sp>
    </p:spTree>
    <p:extLst>
      <p:ext uri="{BB962C8B-B14F-4D97-AF65-F5344CB8AC3E}">
        <p14:creationId xmlns:p14="http://schemas.microsoft.com/office/powerpoint/2010/main" val="46888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pPr lvl="1" algn="ctr"/>
            <a:r>
              <a:rPr lang="en-US" sz="3200" dirty="0"/>
              <a:t>Path animation or Key frame </a:t>
            </a:r>
          </a:p>
        </p:txBody>
      </p:sp>
      <p:sp>
        <p:nvSpPr>
          <p:cNvPr id="3" name="Content Placeholder 2"/>
          <p:cNvSpPr>
            <a:spLocks noGrp="1"/>
          </p:cNvSpPr>
          <p:nvPr>
            <p:ph idx="1"/>
          </p:nvPr>
        </p:nvSpPr>
        <p:spPr/>
        <p:txBody>
          <a:bodyPr>
            <a:normAutofit/>
          </a:bodyPr>
          <a:lstStyle/>
          <a:p>
            <a:r>
              <a:rPr lang="en-US" dirty="0"/>
              <a:t>In this technique a storyboard is laid out and then the artists draw the major frames of the animation. </a:t>
            </a:r>
          </a:p>
          <a:p>
            <a:r>
              <a:rPr lang="en-US" dirty="0"/>
              <a:t>Animation  is a drawing that defines the starting and ending points of any smooth transition.</a:t>
            </a:r>
          </a:p>
          <a:p>
            <a:r>
              <a:rPr lang="en-US" dirty="0"/>
              <a:t>Start with </a:t>
            </a:r>
            <a:r>
              <a:rPr lang="en-US" dirty="0" err="1"/>
              <a:t>keyframes</a:t>
            </a:r>
            <a:r>
              <a:rPr lang="en-US" dirty="0"/>
              <a:t>(the </a:t>
            </a:r>
            <a:r>
              <a:rPr lang="en-US" dirty="0" err="1"/>
              <a:t>firest</a:t>
            </a:r>
            <a:r>
              <a:rPr lang="en-US" dirty="0"/>
              <a:t> and last frame)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Animation</a:t>
            </a:r>
            <a:endParaRPr lang="ar-EG" dirty="0"/>
          </a:p>
        </p:txBody>
      </p:sp>
      <p:sp>
        <p:nvSpPr>
          <p:cNvPr id="3" name="Content Placeholder 2"/>
          <p:cNvSpPr>
            <a:spLocks noGrp="1"/>
          </p:cNvSpPr>
          <p:nvPr>
            <p:ph idx="1"/>
          </p:nvPr>
        </p:nvSpPr>
        <p:spPr/>
        <p:txBody>
          <a:bodyPr>
            <a:normAutofit fontScale="92500"/>
          </a:bodyPr>
          <a:lstStyle/>
          <a:p>
            <a:r>
              <a:rPr lang="en-US" b="1" dirty="0"/>
              <a:t>Animation</a:t>
            </a:r>
            <a:r>
              <a:rPr lang="en-US" dirty="0"/>
              <a:t> is the process of making the illusion of motion and the illusion of change by means of the rapid succession of sequential images that minimally differ from each other. </a:t>
            </a:r>
          </a:p>
          <a:p>
            <a:r>
              <a:rPr lang="en-US" dirty="0"/>
              <a:t>It can add great power to our multimedia projects.</a:t>
            </a:r>
          </a:p>
          <a:p>
            <a:r>
              <a:rPr lang="en-US" dirty="0"/>
              <a:t>Animation is created from drawn pictures unlike video which is created using a real time visuals.</a:t>
            </a:r>
            <a:endParaRPr lang="ar-EG"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 animation or Key frame </a:t>
            </a:r>
            <a:endParaRPr lang="ar-IQ" dirty="0"/>
          </a:p>
        </p:txBody>
      </p:sp>
      <p:sp>
        <p:nvSpPr>
          <p:cNvPr id="3" name="Content Placeholder 2"/>
          <p:cNvSpPr>
            <a:spLocks noGrp="1"/>
          </p:cNvSpPr>
          <p:nvPr>
            <p:ph idx="1"/>
          </p:nvPr>
        </p:nvSpPr>
        <p:spPr/>
        <p:txBody>
          <a:bodyPr>
            <a:normAutofit lnSpcReduction="10000"/>
          </a:bodyPr>
          <a:lstStyle/>
          <a:p>
            <a:r>
              <a:rPr lang="en-US" dirty="0"/>
              <a:t>The series of frames in between the </a:t>
            </a:r>
            <a:r>
              <a:rPr lang="en-US" dirty="0" err="1"/>
              <a:t>keyframes</a:t>
            </a:r>
            <a:r>
              <a:rPr lang="en-US" dirty="0"/>
              <a:t> are drawn in a process called </a:t>
            </a:r>
            <a:r>
              <a:rPr lang="en-US" dirty="0" err="1"/>
              <a:t>tweening</a:t>
            </a:r>
            <a:r>
              <a:rPr lang="en-US" dirty="0"/>
              <a:t>.</a:t>
            </a:r>
          </a:p>
          <a:p>
            <a:r>
              <a:rPr lang="en-US" dirty="0" err="1"/>
              <a:t>Tweening</a:t>
            </a:r>
            <a:r>
              <a:rPr lang="en-US" dirty="0"/>
              <a:t> required calculating the number of frames between </a:t>
            </a:r>
            <a:r>
              <a:rPr lang="en-US" dirty="0" err="1"/>
              <a:t>keyframes</a:t>
            </a:r>
            <a:r>
              <a:rPr lang="en-US" dirty="0"/>
              <a:t> and the path the actions take.</a:t>
            </a:r>
          </a:p>
          <a:p>
            <a:r>
              <a:rPr lang="en-US" dirty="0"/>
              <a:t>Because only two or three </a:t>
            </a:r>
            <a:r>
              <a:rPr lang="en-US" dirty="0" err="1"/>
              <a:t>keyframes</a:t>
            </a:r>
            <a:r>
              <a:rPr lang="en-US" dirty="0"/>
              <a:t> over the span of a second do not create the illusion of movement, the remaining frames are filled with in-betweens.</a:t>
            </a:r>
            <a:endParaRPr lang="ar-EG" dirty="0"/>
          </a:p>
        </p:txBody>
      </p:sp>
    </p:spTree>
    <p:extLst>
      <p:ext uri="{BB962C8B-B14F-4D97-AF65-F5344CB8AC3E}">
        <p14:creationId xmlns:p14="http://schemas.microsoft.com/office/powerpoint/2010/main" val="141558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pic>
        <p:nvPicPr>
          <p:cNvPr id="23554" name="Picture 2" descr="http://upload.wikimedia.org/wikipedia/commons/thumb/6/6c/Motion_Start.gif/120px-Motion_Start.gif"/>
          <p:cNvPicPr>
            <a:picLocks noChangeAspect="1" noChangeArrowheads="1"/>
          </p:cNvPicPr>
          <p:nvPr/>
        </p:nvPicPr>
        <p:blipFill>
          <a:blip r:embed="rId2" cstate="print"/>
          <a:srcRect/>
          <a:stretch>
            <a:fillRect/>
          </a:stretch>
        </p:blipFill>
        <p:spPr bwMode="auto">
          <a:xfrm>
            <a:off x="2209802" y="2743200"/>
            <a:ext cx="1828798" cy="1371600"/>
          </a:xfrm>
          <a:prstGeom prst="rect">
            <a:avLst/>
          </a:prstGeom>
          <a:noFill/>
          <a:ln w="57150">
            <a:solidFill>
              <a:schemeClr val="tx1"/>
            </a:solidFill>
          </a:ln>
        </p:spPr>
      </p:pic>
      <p:pic>
        <p:nvPicPr>
          <p:cNvPr id="23556" name="Picture 4" descr="http://upload.wikimedia.org/wikipedia/commons/thumb/e/e4/Motion_End.gif/120px-Motion_End.gif"/>
          <p:cNvPicPr>
            <a:picLocks noChangeAspect="1" noChangeArrowheads="1"/>
          </p:cNvPicPr>
          <p:nvPr/>
        </p:nvPicPr>
        <p:blipFill>
          <a:blip r:embed="rId3" cstate="print"/>
          <a:srcRect/>
          <a:stretch>
            <a:fillRect/>
          </a:stretch>
        </p:blipFill>
        <p:spPr bwMode="auto">
          <a:xfrm>
            <a:off x="4114802" y="2743200"/>
            <a:ext cx="1828798" cy="1371600"/>
          </a:xfrm>
          <a:prstGeom prst="rect">
            <a:avLst/>
          </a:prstGeom>
          <a:noFill/>
          <a:ln w="57150">
            <a:solidFill>
              <a:schemeClr val="tx1"/>
            </a:solidFill>
          </a:ln>
        </p:spPr>
      </p:pic>
      <p:pic>
        <p:nvPicPr>
          <p:cNvPr id="23558" name="Picture 6" descr="http://upload.wikimedia.org/wikipedia/commons/thumb/5/59/Motion_Animated.gif/120px-Motion_Animated.gif"/>
          <p:cNvPicPr>
            <a:picLocks noChangeAspect="1" noChangeArrowheads="1" noCrop="1"/>
          </p:cNvPicPr>
          <p:nvPr/>
        </p:nvPicPr>
        <p:blipFill>
          <a:blip r:embed="rId4" cstate="print"/>
          <a:srcRect/>
          <a:stretch>
            <a:fillRect/>
          </a:stretch>
        </p:blipFill>
        <p:spPr bwMode="auto">
          <a:xfrm>
            <a:off x="6019802" y="2743200"/>
            <a:ext cx="1828798" cy="1371600"/>
          </a:xfrm>
          <a:prstGeom prst="rect">
            <a:avLst/>
          </a:prstGeom>
          <a:noFill/>
          <a:ln w="57150">
            <a:solidFill>
              <a:schemeClr val="tx1"/>
            </a:solidFill>
          </a:ln>
        </p:spPr>
      </p:pic>
      <p:sp>
        <p:nvSpPr>
          <p:cNvPr id="7" name="Rectangle 6"/>
          <p:cNvSpPr/>
          <p:nvPr/>
        </p:nvSpPr>
        <p:spPr>
          <a:xfrm>
            <a:off x="762000" y="1600200"/>
            <a:ext cx="2329544" cy="685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1">
                    <a:lumMod val="95000"/>
                    <a:lumOff val="5000"/>
                  </a:schemeClr>
                </a:solidFill>
              </a:rPr>
              <a:t>Start Frame</a:t>
            </a:r>
          </a:p>
        </p:txBody>
      </p:sp>
      <p:sp>
        <p:nvSpPr>
          <p:cNvPr id="8" name="Content Placeholder 7"/>
          <p:cNvSpPr>
            <a:spLocks noGrp="1"/>
          </p:cNvSpPr>
          <p:nvPr>
            <p:ph idx="1"/>
          </p:nvPr>
        </p:nvSpPr>
        <p:spPr>
          <a:xfrm>
            <a:off x="3352800" y="5181600"/>
            <a:ext cx="2362200" cy="685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indent="0" algn="ctr">
              <a:buNone/>
            </a:pPr>
            <a:r>
              <a:rPr lang="en-US" sz="2800" dirty="0">
                <a:solidFill>
                  <a:schemeClr val="tx1">
                    <a:lumMod val="95000"/>
                    <a:lumOff val="5000"/>
                  </a:schemeClr>
                </a:solidFill>
              </a:rPr>
              <a:t>End Frame</a:t>
            </a:r>
          </a:p>
        </p:txBody>
      </p:sp>
      <p:sp>
        <p:nvSpPr>
          <p:cNvPr id="9" name="Content Placeholder 7"/>
          <p:cNvSpPr txBox="1">
            <a:spLocks/>
          </p:cNvSpPr>
          <p:nvPr/>
        </p:nvSpPr>
        <p:spPr>
          <a:xfrm>
            <a:off x="5029201" y="457200"/>
            <a:ext cx="3200399" cy="10668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800" dirty="0">
                <a:solidFill>
                  <a:schemeClr val="tx1">
                    <a:lumMod val="95000"/>
                    <a:lumOff val="5000"/>
                  </a:schemeClr>
                </a:solidFill>
              </a:rPr>
              <a:t>Filled By </a:t>
            </a:r>
            <a:r>
              <a:rPr lang="en-US" sz="2800" dirty="0" err="1">
                <a:solidFill>
                  <a:schemeClr val="tx1">
                    <a:lumMod val="95000"/>
                    <a:lumOff val="5000"/>
                  </a:schemeClr>
                </a:solidFill>
              </a:rPr>
              <a:t>Tweening</a:t>
            </a:r>
            <a:r>
              <a:rPr lang="en-US" sz="2800" dirty="0">
                <a:solidFill>
                  <a:schemeClr val="tx1">
                    <a:lumMod val="95000"/>
                    <a:lumOff val="5000"/>
                  </a:schemeClr>
                </a:solidFill>
              </a:rPr>
              <a:t> </a:t>
            </a:r>
          </a:p>
        </p:txBody>
      </p:sp>
      <p:cxnSp>
        <p:nvCxnSpPr>
          <p:cNvPr id="5" name="Straight Arrow Connector 4"/>
          <p:cNvCxnSpPr>
            <a:stCxn id="7" idx="2"/>
          </p:cNvCxnSpPr>
          <p:nvPr/>
        </p:nvCxnSpPr>
        <p:spPr>
          <a:xfrm>
            <a:off x="1926772" y="2286000"/>
            <a:ext cx="816428" cy="304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2" name="Straight Arrow Connector 11"/>
          <p:cNvCxnSpPr/>
          <p:nvPr/>
        </p:nvCxnSpPr>
        <p:spPr>
          <a:xfrm>
            <a:off x="6525987" y="1524000"/>
            <a:ext cx="255813" cy="1066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4" name="Straight Arrow Connector 13"/>
          <p:cNvCxnSpPr/>
          <p:nvPr/>
        </p:nvCxnSpPr>
        <p:spPr>
          <a:xfrm flipV="1">
            <a:off x="4212773" y="4267200"/>
            <a:ext cx="587827" cy="9144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Rotoscoping</a:t>
            </a:r>
            <a:r>
              <a:rPr lang="en-US" dirty="0"/>
              <a:t> animation </a:t>
            </a:r>
            <a:endParaRPr lang="ar-IQ" dirty="0"/>
          </a:p>
        </p:txBody>
      </p:sp>
      <p:sp>
        <p:nvSpPr>
          <p:cNvPr id="3" name="Content Placeholder 2"/>
          <p:cNvSpPr>
            <a:spLocks noGrp="1"/>
          </p:cNvSpPr>
          <p:nvPr>
            <p:ph idx="1"/>
          </p:nvPr>
        </p:nvSpPr>
        <p:spPr/>
        <p:txBody>
          <a:bodyPr/>
          <a:lstStyle/>
          <a:p>
            <a:pPr marL="0" indent="0">
              <a:buNone/>
            </a:pPr>
            <a:r>
              <a:rPr lang="en-US" dirty="0" err="1"/>
              <a:t>Rotoscoping</a:t>
            </a:r>
            <a:r>
              <a:rPr lang="en-US" dirty="0"/>
              <a:t> is a technique where images are copied from a moving video into an animation. The animator draws the motion and shape of the object by referring to the video as opposed to imagining in his head. </a:t>
            </a:r>
          </a:p>
          <a:p>
            <a:pPr marL="0" indent="0">
              <a:buNone/>
            </a:pPr>
            <a:r>
              <a:rPr lang="en-US" dirty="0"/>
              <a:t>With the help of the </a:t>
            </a:r>
            <a:r>
              <a:rPr lang="en-US" dirty="0" err="1"/>
              <a:t>rotoscoping</a:t>
            </a:r>
            <a:r>
              <a:rPr lang="en-US" dirty="0"/>
              <a:t> one can animate some complex scenes that would be hard to visualize otherwise.</a:t>
            </a:r>
            <a:endParaRPr lang="ar-IQ" dirty="0"/>
          </a:p>
        </p:txBody>
      </p:sp>
    </p:spTree>
    <p:extLst>
      <p:ext uri="{BB962C8B-B14F-4D97-AF65-F5344CB8AC3E}">
        <p14:creationId xmlns:p14="http://schemas.microsoft.com/office/powerpoint/2010/main" val="3733790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Rotoscoping</a:t>
            </a:r>
            <a:r>
              <a:rPr lang="en-US" dirty="0"/>
              <a:t> animation </a:t>
            </a:r>
            <a:endParaRPr lang="ar-IQ" dirty="0"/>
          </a:p>
        </p:txBody>
      </p:sp>
      <p:sp>
        <p:nvSpPr>
          <p:cNvPr id="3" name="Content Placeholder 2"/>
          <p:cNvSpPr>
            <a:spLocks noGrp="1"/>
          </p:cNvSpPr>
          <p:nvPr>
            <p:ph idx="1"/>
          </p:nvPr>
        </p:nvSpPr>
        <p:spPr/>
        <p:txBody>
          <a:bodyPr/>
          <a:lstStyle/>
          <a:p>
            <a:r>
              <a:rPr lang="en-US" dirty="0"/>
              <a:t>The disadvantage is that one will have to hunt for the exact video that one wants to animate. </a:t>
            </a:r>
            <a:endParaRPr lang="ar-IQ"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0"/>
            <a:ext cx="7620000" cy="3208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63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Software  used for Animation creation</a:t>
            </a:r>
            <a:endParaRPr lang="ar-IQ" dirty="0"/>
          </a:p>
        </p:txBody>
      </p:sp>
      <p:sp>
        <p:nvSpPr>
          <p:cNvPr id="3" name="Content Placeholder 2"/>
          <p:cNvSpPr>
            <a:spLocks noGrp="1"/>
          </p:cNvSpPr>
          <p:nvPr>
            <p:ph idx="1"/>
          </p:nvPr>
        </p:nvSpPr>
        <p:spPr>
          <a:xfrm>
            <a:off x="457200" y="1295400"/>
            <a:ext cx="8229600" cy="4830763"/>
          </a:xfrm>
        </p:spPr>
        <p:txBody>
          <a:bodyPr>
            <a:normAutofit fontScale="92500" lnSpcReduction="20000"/>
          </a:bodyPr>
          <a:lstStyle/>
          <a:p>
            <a:pPr marL="0" indent="0">
              <a:buNone/>
            </a:pPr>
            <a:r>
              <a:rPr lang="en-US" dirty="0"/>
              <a:t>Some of the popular software packages used by the companies, schools and individuals all around the globe include:</a:t>
            </a:r>
          </a:p>
          <a:p>
            <a:r>
              <a:rPr lang="en-US" dirty="0"/>
              <a:t>3Dstudio Max. </a:t>
            </a:r>
          </a:p>
          <a:p>
            <a:r>
              <a:rPr lang="en-US" dirty="0"/>
              <a:t>LightWave3D: Light Wave 3D is another high end PC 3D computer software package</a:t>
            </a:r>
          </a:p>
          <a:p>
            <a:r>
              <a:rPr lang="en-US" dirty="0"/>
              <a:t>Adobe Premiere: Adobe Premiere is a tool that is used to composite Digitized video and apply a variety of transitions and special effects. </a:t>
            </a:r>
          </a:p>
          <a:p>
            <a:r>
              <a:rPr lang="en-US" dirty="0" err="1"/>
              <a:t>AliasIWavefront</a:t>
            </a:r>
            <a:r>
              <a:rPr lang="en-US" dirty="0"/>
              <a:t>, Animator Studio, Elastic Reality, Soft Image, Strata Studio Pro, Director and Flash </a:t>
            </a:r>
            <a:endParaRPr lang="ar-IQ" dirty="0"/>
          </a:p>
        </p:txBody>
      </p:sp>
    </p:spTree>
    <p:extLst>
      <p:ext uri="{BB962C8B-B14F-4D97-AF65-F5344CB8AC3E}">
        <p14:creationId xmlns:p14="http://schemas.microsoft.com/office/powerpoint/2010/main" val="3701027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Animation </a:t>
            </a:r>
            <a:endParaRPr lang="ar-IQ" dirty="0"/>
          </a:p>
        </p:txBody>
      </p:sp>
      <p:sp>
        <p:nvSpPr>
          <p:cNvPr id="3" name="Content Placeholder 2"/>
          <p:cNvSpPr>
            <a:spLocks noGrp="1"/>
          </p:cNvSpPr>
          <p:nvPr>
            <p:ph idx="1"/>
          </p:nvPr>
        </p:nvSpPr>
        <p:spPr/>
        <p:txBody>
          <a:bodyPr/>
          <a:lstStyle/>
          <a:p>
            <a:r>
              <a:rPr lang="en-US" dirty="0"/>
              <a:t>50 years ago Walt Disney create animation object like Mickey Mouse.</a:t>
            </a:r>
          </a:p>
          <a:p>
            <a:endParaRPr lang="ar-IQ" dirty="0"/>
          </a:p>
        </p:txBody>
      </p:sp>
      <p:sp>
        <p:nvSpPr>
          <p:cNvPr id="4" name="AutoShape 2" descr="Image result for walt disney first drawings"/>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5" name="AutoShape 4" descr="Image result for walt disney first drawings"/>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6" name="AutoShape 6" descr="Image result for walt disney first drawings"/>
          <p:cNvSpPr>
            <a:spLocks noChangeAspect="1" noChangeArrowheads="1"/>
          </p:cNvSpPr>
          <p:nvPr/>
        </p:nvSpPr>
        <p:spPr bwMode="auto">
          <a:xfrm>
            <a:off x="9228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30305"/>
            <a:ext cx="2827338" cy="462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466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Animation</a:t>
            </a:r>
          </a:p>
        </p:txBody>
      </p:sp>
      <p:sp>
        <p:nvSpPr>
          <p:cNvPr id="3" name="Content Placeholder 2"/>
          <p:cNvSpPr>
            <a:spLocks noGrp="1"/>
          </p:cNvSpPr>
          <p:nvPr>
            <p:ph idx="1"/>
          </p:nvPr>
        </p:nvSpPr>
        <p:spPr/>
        <p:txBody>
          <a:bodyPr/>
          <a:lstStyle/>
          <a:p>
            <a:r>
              <a:rPr lang="en-US" dirty="0">
                <a:solidFill>
                  <a:schemeClr val="tx2"/>
                </a:solidFill>
              </a:rPr>
              <a:t>Persistence of Vision</a:t>
            </a:r>
            <a:r>
              <a:rPr lang="en-US" dirty="0"/>
              <a:t> -biological phenomenon an object seen by the human eye remains mapped on the retina for a brief time after viewing.</a:t>
            </a:r>
          </a:p>
          <a:p>
            <a:r>
              <a:rPr lang="en-US" dirty="0"/>
              <a:t>Causes the visual illusion of movement, when images change slightly and rapidly</a:t>
            </a:r>
          </a:p>
        </p:txBody>
      </p:sp>
      <p:pic>
        <p:nvPicPr>
          <p:cNvPr id="4" name="Picture 3" descr="I11-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724400"/>
            <a:ext cx="7924800" cy="10969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11-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115" y="5517459"/>
            <a:ext cx="7815263" cy="1340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572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Animation</a:t>
            </a:r>
          </a:p>
        </p:txBody>
      </p:sp>
      <p:sp>
        <p:nvSpPr>
          <p:cNvPr id="3" name="Content Placeholder 2"/>
          <p:cNvSpPr>
            <a:spLocks noGrp="1"/>
          </p:cNvSpPr>
          <p:nvPr>
            <p:ph idx="1"/>
          </p:nvPr>
        </p:nvSpPr>
        <p:spPr/>
        <p:txBody>
          <a:bodyPr>
            <a:normAutofit fontScale="92500" lnSpcReduction="10000"/>
          </a:bodyPr>
          <a:lstStyle/>
          <a:p>
            <a:r>
              <a:rPr lang="en-US" sz="3600" dirty="0"/>
              <a:t>The word animation is from “Animate” which means to bring to life. </a:t>
            </a:r>
          </a:p>
          <a:p>
            <a:r>
              <a:rPr lang="en-US" sz="3600" dirty="0"/>
              <a:t>Television video creates 30 frames per second</a:t>
            </a:r>
          </a:p>
          <a:p>
            <a:r>
              <a:rPr lang="en-US" sz="3600" dirty="0"/>
              <a:t>Movies are shot at a rate of 24 frames per second and replayed at 48 frames per second </a:t>
            </a:r>
          </a:p>
          <a:p>
            <a:r>
              <a:rPr lang="en-US" sz="3600" dirty="0"/>
              <a:t>Both are used to create motion and animation</a:t>
            </a:r>
          </a:p>
          <a:p>
            <a:endParaRPr lang="en-US" dirty="0"/>
          </a:p>
        </p:txBody>
      </p:sp>
    </p:spTree>
    <p:extLst>
      <p:ext uri="{BB962C8B-B14F-4D97-AF65-F5344CB8AC3E}">
        <p14:creationId xmlns:p14="http://schemas.microsoft.com/office/powerpoint/2010/main" val="4058774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Animation Technique </a:t>
            </a:r>
            <a:endParaRPr lang="ar-EG" dirty="0"/>
          </a:p>
        </p:txBody>
      </p:sp>
      <p:sp>
        <p:nvSpPr>
          <p:cNvPr id="3" name="Content Placeholder 2"/>
          <p:cNvSpPr>
            <a:spLocks noGrp="1"/>
          </p:cNvSpPr>
          <p:nvPr>
            <p:ph idx="1"/>
          </p:nvPr>
        </p:nvSpPr>
        <p:spPr/>
        <p:txBody>
          <a:bodyPr>
            <a:normAutofit/>
          </a:bodyPr>
          <a:lstStyle/>
          <a:p>
            <a:pPr lvl="1"/>
            <a:endParaRPr lang="en-US" sz="3200" dirty="0"/>
          </a:p>
          <a:p>
            <a:pPr lvl="1"/>
            <a:r>
              <a:rPr lang="en-US" sz="3200" dirty="0"/>
              <a:t>Performance motion and motion capture</a:t>
            </a:r>
          </a:p>
          <a:p>
            <a:pPr lvl="1"/>
            <a:r>
              <a:rPr lang="en-US" sz="3200" dirty="0"/>
              <a:t>Traditional animation (frame by frame)</a:t>
            </a:r>
          </a:p>
          <a:p>
            <a:pPr lvl="1"/>
            <a:r>
              <a:rPr lang="en-US" sz="3200" dirty="0"/>
              <a:t>Path animation or Key frame </a:t>
            </a:r>
          </a:p>
          <a:p>
            <a:pPr lvl="1"/>
            <a:r>
              <a:rPr lang="en-US" sz="3200" dirty="0" err="1"/>
              <a:t>Rotoscoping</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US" sz="4000" dirty="0"/>
              <a:t>Motion capture and Performance motion</a:t>
            </a:r>
            <a:endParaRPr lang="ar-EG" sz="4000" dirty="0"/>
          </a:p>
        </p:txBody>
      </p:sp>
      <p:sp>
        <p:nvSpPr>
          <p:cNvPr id="3" name="Content Placeholder 2"/>
          <p:cNvSpPr>
            <a:spLocks noGrp="1"/>
          </p:cNvSpPr>
          <p:nvPr>
            <p:ph idx="1"/>
          </p:nvPr>
        </p:nvSpPr>
        <p:spPr/>
        <p:txBody>
          <a:bodyPr/>
          <a:lstStyle/>
          <a:p>
            <a:r>
              <a:rPr lang="en-US" dirty="0"/>
              <a:t>Is the process of recording the movement of objects or people. </a:t>
            </a:r>
          </a:p>
          <a:p>
            <a:r>
              <a:rPr lang="en-US" dirty="0"/>
              <a:t>It refers to record an action of human actors, and using that information to animate digital character models in 2D or 3D.</a:t>
            </a:r>
          </a:p>
          <a:p>
            <a:r>
              <a:rPr lang="en-US" dirty="0"/>
              <a:t>When it includes face and fingers or captures subtle expressions, it is often referred to as </a:t>
            </a:r>
            <a:r>
              <a:rPr lang="en-US" i="1" dirty="0"/>
              <a:t>performance capture</a:t>
            </a:r>
            <a:r>
              <a:rPr lang="en-US" dirty="0"/>
              <a:t>.</a:t>
            </a:r>
            <a:endParaRPr lang="ar-EG"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Motion capture and Performance motion</a:t>
            </a:r>
            <a:endParaRPr lang="ar-EG" sz="3600" dirty="0"/>
          </a:p>
        </p:txBody>
      </p:sp>
      <p:sp>
        <p:nvSpPr>
          <p:cNvPr id="3" name="Content Placeholder 2"/>
          <p:cNvSpPr>
            <a:spLocks noGrp="1"/>
          </p:cNvSpPr>
          <p:nvPr>
            <p:ph idx="1"/>
          </p:nvPr>
        </p:nvSpPr>
        <p:spPr/>
        <p:txBody>
          <a:bodyPr/>
          <a:lstStyle/>
          <a:p>
            <a:endParaRPr lang="ar-EG"/>
          </a:p>
        </p:txBody>
      </p:sp>
      <p:pic>
        <p:nvPicPr>
          <p:cNvPr id="1026" name="Picture 2"/>
          <p:cNvPicPr>
            <a:picLocks noChangeAspect="1" noChangeArrowheads="1"/>
          </p:cNvPicPr>
          <p:nvPr/>
        </p:nvPicPr>
        <p:blipFill>
          <a:blip r:embed="rId2" cstate="print"/>
          <a:srcRect/>
          <a:stretch>
            <a:fillRect/>
          </a:stretch>
        </p:blipFill>
        <p:spPr bwMode="auto">
          <a:xfrm>
            <a:off x="228600" y="1447800"/>
            <a:ext cx="8763000" cy="5286768"/>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img718.imageshack.us/img718/5205/1201vicon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756" y="381000"/>
            <a:ext cx="8909036"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940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823</TotalTime>
  <Words>747</Words>
  <Application>Microsoft Office PowerPoint</Application>
  <PresentationFormat>On-screen Show (4:3)</PresentationFormat>
  <Paragraphs>76</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Office Theme</vt:lpstr>
      <vt:lpstr>Multimedia System</vt:lpstr>
      <vt:lpstr>Animation</vt:lpstr>
      <vt:lpstr>History of Animation </vt:lpstr>
      <vt:lpstr>Animation</vt:lpstr>
      <vt:lpstr>Principles of Animation</vt:lpstr>
      <vt:lpstr>Animation Technique </vt:lpstr>
      <vt:lpstr>Motion capture and Performance motion</vt:lpstr>
      <vt:lpstr>Motion capture and Performance motion</vt:lpstr>
      <vt:lpstr>PowerPoint Presentation</vt:lpstr>
      <vt:lpstr>Advanced </vt:lpstr>
      <vt:lpstr>Markers</vt:lpstr>
      <vt:lpstr>Software used for motion capture </vt:lpstr>
      <vt:lpstr>Traditional Animation or Cel Animation</vt:lpstr>
      <vt:lpstr>PowerPoint Presentation</vt:lpstr>
      <vt:lpstr>PowerPoint Presentation</vt:lpstr>
      <vt:lpstr>PowerPoint Presentation</vt:lpstr>
      <vt:lpstr>Computers and traditional animation</vt:lpstr>
      <vt:lpstr>PowerPoint Presentation</vt:lpstr>
      <vt:lpstr>Path animation or Key frame </vt:lpstr>
      <vt:lpstr>Path animation or Key frame </vt:lpstr>
      <vt:lpstr>PowerPoint Presentation</vt:lpstr>
      <vt:lpstr>Rotoscoping animation </vt:lpstr>
      <vt:lpstr>Rotoscoping animation </vt:lpstr>
      <vt:lpstr>Software  used for Animation creation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IB_1</dc:creator>
  <cp:lastModifiedBy>IB_1</cp:lastModifiedBy>
  <cp:revision>65</cp:revision>
  <cp:lastPrinted>2014-12-07T22:14:19Z</cp:lastPrinted>
  <dcterms:created xsi:type="dcterms:W3CDTF">2006-08-16T00:00:00Z</dcterms:created>
  <dcterms:modified xsi:type="dcterms:W3CDTF">2018-11-26T17:49:38Z</dcterms:modified>
</cp:coreProperties>
</file>